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(null)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57" r:id="rId3"/>
    <p:sldId id="258" r:id="rId4"/>
    <p:sldId id="260" r:id="rId5"/>
    <p:sldId id="259" r:id="rId6"/>
    <p:sldId id="261" r:id="rId7"/>
    <p:sldId id="276" r:id="rId8"/>
    <p:sldId id="274" r:id="rId9"/>
    <p:sldId id="262" r:id="rId10"/>
    <p:sldId id="275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2" r:id="rId20"/>
    <p:sldId id="273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6"/>
  </p:normalViewPr>
  <p:slideViewPr>
    <p:cSldViewPr snapToGrid="0" snapToObjects="1">
      <p:cViewPr>
        <p:scale>
          <a:sx n="75" d="100"/>
          <a:sy n="75" d="100"/>
        </p:scale>
        <p:origin x="14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678B9-39A4-C244-9DA7-4D8DF3AB8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42FC67-9F86-E048-9BE9-062C135E76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186A4-8240-6D45-A70F-DECEE0319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C221F-48A7-194D-B55D-F98A616F9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A0B49-0457-954B-B1A9-1DAE238F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0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F920-C488-DD44-B0E8-F9FDB15D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F96207-56BA-CC4D-ABD8-FB2F809BF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A177F-8C80-0D42-852E-DDF2428A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3E803-6B2C-7C4A-84F0-DD723DF8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EEA37-8548-824D-85D4-90D30304F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43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08276-BE0D-D949-81FC-F06DD3D80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537D7-0963-B447-8E75-D3064ADFB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42B30-6ECA-6449-8431-2450D588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4407E-40A4-8545-AD2B-639A0012D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17BA4-6BAA-CE4A-9575-38730C1B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102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2394-4F62-F348-990C-387C95EA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AB5C0-4E13-1F4B-BA1A-5BC9B0449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B0902-0437-3945-BAF4-BF9B6FBA7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A01C8-85DE-C34C-A68D-7D3589B55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0E23F-A5ED-174F-A721-594A11C9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52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9DB7F-3E5F-694B-A00C-2E4D2752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E6DD2-236B-4043-BBD4-DB7CFF068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32AA-3865-0A42-97E9-5F25D713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14DD2-5234-124C-A942-50307557F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3E284-8DA4-A948-8FD3-9105D966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29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D849-47F8-2948-835A-7C5A67BC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CC18B-D849-A448-B7F8-3C2550BE27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8AB3C-C89B-324A-88FB-F15E03233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BC3AD-EC5F-524A-AC0B-149C884EB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CA3BA-EF75-E047-8D4D-AD3867E08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627ED6-2D8D-D443-A17D-3307375B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1663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4F662-4B44-EC42-A30D-A16E55E31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339B8-E69E-3F4C-B70E-E0CC8F7A4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5CF05-2981-AC4B-A324-2E99E79BB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8DDBFB-1890-F244-8B0B-0D52F3C58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4D795-9910-5B42-8B43-A89769D23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AB812-FE12-9D40-8318-40F24CB0A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0EC594-A0CA-F048-8AAB-FE338BF4B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0764A7-CB3F-F84B-A9BB-64DA735BB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440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20DF-7B6F-0048-8953-9E78DD58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4B2AA8-B8A4-D848-947A-B02306317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22CA09-56A7-EE4A-A609-FAD9FD3A3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6DC311-05BD-8045-9FB9-A274DAC59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3F45F-37E0-864E-89F8-2ECBB6CB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2F3BB9-8E38-4F4E-B69A-4A551B6B2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60502-65DC-744C-8AC6-E4F0D243E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829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1377-55B3-2748-92ED-0C0480832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3392A-151B-8D46-8E79-52BB943BC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BE294-DF96-144D-9637-092B5BBD3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C7C3F-AA56-AB4D-ACCC-C4F39F03C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EF77E-A7B3-9A4C-91AF-79BC87A9C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81E64-030A-1C46-AB87-368DCF5A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728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29CB-8ACB-4F49-88D7-77640C7E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833EB-BB4E-904C-9080-FE6EA7D1F8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C6B00-C768-3545-80D2-D21853E44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6C390-8010-4044-BF01-6B09DACDE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E3975-B4BF-754E-81B7-94B48562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4580AA-A9C5-994B-A540-5DA9931F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388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6FF83-C7E7-F14A-8835-3A66FB31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19768-10EE-A54E-B25C-7B05F1277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D6887-FBA2-0C43-9B7A-027B76871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48B02-BA6B-C94B-B498-A07DA6464472}" type="datetimeFigureOut">
              <a:rPr lang="de-DE" smtClean="0"/>
              <a:t>12.02.18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B8828-1C44-EF4E-A75B-CA388FEDB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5B58C-EFC2-AE41-B85C-602D2E973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2BFC0-BD97-E040-B983-65AD5AD0139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45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(null)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(null)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4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6.(null)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8.(null)"/><Relationship Id="rId7" Type="http://schemas.openxmlformats.org/officeDocument/2006/relationships/image" Target="../media/image17.png"/><Relationship Id="rId2" Type="http://schemas.openxmlformats.org/officeDocument/2006/relationships/image" Target="../media/image7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(null)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(null)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(null)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(null)"/><Relationship Id="rId2" Type="http://schemas.openxmlformats.org/officeDocument/2006/relationships/image" Target="../media/image23.(null)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75CB-1F1F-E44A-8797-7485D2F3C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066" y="643465"/>
            <a:ext cx="11243734" cy="1100667"/>
          </a:xfrm>
        </p:spPr>
        <p:txBody>
          <a:bodyPr/>
          <a:lstStyle/>
          <a:p>
            <a:r>
              <a:rPr lang="de-DE" dirty="0">
                <a:latin typeface="Avenir Next" panose="020B0503020202020204" pitchFamily="34" charset="0"/>
              </a:rPr>
              <a:t> </a:t>
            </a:r>
            <a:r>
              <a:rPr lang="de-DE" dirty="0" err="1">
                <a:latin typeface="Avenir Next" panose="020B0503020202020204" pitchFamily="34" charset="0"/>
              </a:rPr>
              <a:t>Stability</a:t>
            </a:r>
            <a:r>
              <a:rPr lang="de-DE" dirty="0">
                <a:latin typeface="Avenir Next" panose="020B0503020202020204" pitchFamily="34" charset="0"/>
              </a:rPr>
              <a:t> Analysis </a:t>
            </a:r>
            <a:r>
              <a:rPr lang="de-DE" dirty="0" err="1">
                <a:latin typeface="Avenir Next" panose="020B0503020202020204" pitchFamily="34" charset="0"/>
              </a:rPr>
              <a:t>of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Rainforest</a:t>
            </a:r>
            <a:endParaRPr lang="de-DE" dirty="0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8A052-53D6-A54F-8B18-1A8D86A24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0331"/>
            <a:ext cx="4587443" cy="3050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49F0C6-97B4-3C49-8A78-BF6F1A3B2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49" y="3520330"/>
            <a:ext cx="4295451" cy="3051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D93D5-2A81-BA4F-92A0-0875340B9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35" y="3520331"/>
            <a:ext cx="4066882" cy="3050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9F3CD-4AE6-FB40-9A1F-BA3D8B6C501F}"/>
              </a:ext>
            </a:extLst>
          </p:cNvPr>
          <p:cNvSpPr txBox="1"/>
          <p:nvPr/>
        </p:nvSpPr>
        <p:spPr>
          <a:xfrm>
            <a:off x="11600054" y="6570493"/>
            <a:ext cx="62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1, 2, 3</a:t>
            </a:r>
          </a:p>
        </p:txBody>
      </p:sp>
    </p:spTree>
    <p:extLst>
      <p:ext uri="{BB962C8B-B14F-4D97-AF65-F5344CB8AC3E}">
        <p14:creationId xmlns:p14="http://schemas.microsoft.com/office/powerpoint/2010/main" val="4152843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4813B6-BB46-0145-B089-E267ADFC1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27" y="0"/>
            <a:ext cx="911757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326B8-7977-044A-85B6-2F7A916B7143}"/>
              </a:ext>
            </a:extLst>
          </p:cNvPr>
          <p:cNvSpPr txBox="1"/>
          <p:nvPr/>
        </p:nvSpPr>
        <p:spPr>
          <a:xfrm>
            <a:off x="437818" y="365729"/>
            <a:ext cx="5286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venir Next Medium" panose="020B0503020202020204" pitchFamily="34" charset="0"/>
              </a:rPr>
              <a:t>Tree-Cover Model</a:t>
            </a:r>
          </a:p>
          <a:p>
            <a:r>
              <a:rPr lang="de-DE" dirty="0" err="1">
                <a:latin typeface="Avenir Next" panose="020B0503020202020204" pitchFamily="34" charset="0"/>
              </a:rPr>
              <a:t>Bifurcation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diagram</a:t>
            </a:r>
            <a:endParaRPr lang="de-DE" dirty="0"/>
          </a:p>
          <a:p>
            <a:endParaRPr lang="de-DE" dirty="0">
              <a:latin typeface="Avenir Next" panose="020B0503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D237BDE-E3C5-7E44-9EDC-E56F1D609B92}"/>
              </a:ext>
            </a:extLst>
          </p:cNvPr>
          <p:cNvCxnSpPr/>
          <p:nvPr/>
        </p:nvCxnSpPr>
        <p:spPr>
          <a:xfrm flipV="1">
            <a:off x="8619066" y="3132667"/>
            <a:ext cx="0" cy="2506133"/>
          </a:xfrm>
          <a:prstGeom prst="straightConnector1">
            <a:avLst/>
          </a:prstGeom>
          <a:ln w="50800"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26A1CB-6FE6-084C-A50D-24E6866652F8}"/>
              </a:ext>
            </a:extLst>
          </p:cNvPr>
          <p:cNvCxnSpPr/>
          <p:nvPr/>
        </p:nvCxnSpPr>
        <p:spPr>
          <a:xfrm flipV="1">
            <a:off x="10210800" y="1219200"/>
            <a:ext cx="0" cy="9313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76AD83-61E7-154D-BFB9-4DBF9A9EFC75}"/>
              </a:ext>
            </a:extLst>
          </p:cNvPr>
          <p:cNvCxnSpPr/>
          <p:nvPr/>
        </p:nvCxnSpPr>
        <p:spPr>
          <a:xfrm>
            <a:off x="8280400" y="1625599"/>
            <a:ext cx="0" cy="125306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FF98A1-6744-E14F-AE31-0CC6A447193C}"/>
              </a:ext>
            </a:extLst>
          </p:cNvPr>
          <p:cNvCxnSpPr>
            <a:cxnSpLocks/>
          </p:cNvCxnSpPr>
          <p:nvPr/>
        </p:nvCxnSpPr>
        <p:spPr>
          <a:xfrm>
            <a:off x="5892800" y="4961467"/>
            <a:ext cx="0" cy="67733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09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venir Next Medium" panose="020B0503020202020204" pitchFamily="34" charset="0"/>
              </a:rPr>
              <a:t>Variation </a:t>
            </a:r>
            <a:r>
              <a:rPr lang="de-DE" sz="2400" dirty="0" err="1">
                <a:latin typeface="Avenir Next Medium" panose="020B0503020202020204" pitchFamily="34" charset="0"/>
              </a:rPr>
              <a:t>of</a:t>
            </a:r>
            <a:r>
              <a:rPr lang="de-DE" sz="2400" dirty="0">
                <a:latin typeface="Avenir Next Medium" panose="020B0503020202020204" pitchFamily="34" charset="0"/>
              </a:rPr>
              <a:t> </a:t>
            </a:r>
            <a:r>
              <a:rPr lang="de-DE" sz="2400" dirty="0" err="1">
                <a:latin typeface="Avenir Next Medium" panose="020B0503020202020204" pitchFamily="34" charset="0"/>
              </a:rPr>
              <a:t>Deforestation</a:t>
            </a:r>
            <a:endParaRPr lang="de-DE" sz="2400" dirty="0">
              <a:latin typeface="Avenir Next Medium" panose="020B0503020202020204" pitchFamily="34" charset="0"/>
            </a:endParaRPr>
          </a:p>
          <a:p>
            <a:endParaRPr lang="de-DE" dirty="0"/>
          </a:p>
          <a:p>
            <a:endParaRPr lang="de-DE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D52089-CDAD-F043-ACB8-C091971D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4" y="1046657"/>
            <a:ext cx="10126133" cy="562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1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Avenir Next Medium" panose="020B0503020202020204" pitchFamily="34" charset="0"/>
              </a:rPr>
              <a:t>Recovery</a:t>
            </a:r>
            <a:r>
              <a:rPr lang="de-DE" sz="2400" dirty="0">
                <a:latin typeface="Avenir Next Medium" panose="020B0503020202020204" pitchFamily="34" charset="0"/>
              </a:rPr>
              <a:t> rate </a:t>
            </a:r>
            <a:r>
              <a:rPr lang="de-DE" sz="2400" dirty="0" err="1">
                <a:latin typeface="Avenir Next Medium" panose="020B0503020202020204" pitchFamily="34" charset="0"/>
              </a:rPr>
              <a:t>from</a:t>
            </a:r>
            <a:r>
              <a:rPr lang="de-DE" sz="2400" dirty="0">
                <a:latin typeface="Avenir Next Medium" panose="020B0503020202020204" pitchFamily="34" charset="0"/>
              </a:rPr>
              <a:t> </a:t>
            </a:r>
            <a:r>
              <a:rPr lang="de-DE" sz="2400" dirty="0" err="1">
                <a:latin typeface="Avenir Next Medium" panose="020B0503020202020204" pitchFamily="34" charset="0"/>
              </a:rPr>
              <a:t>perturbations</a:t>
            </a:r>
            <a:endParaRPr lang="de-DE" sz="2400" dirty="0">
              <a:latin typeface="Avenir Next Medium" panose="020B0503020202020204" pitchFamily="34" charset="0"/>
            </a:endParaRPr>
          </a:p>
          <a:p>
            <a:r>
              <a:rPr lang="de-DE" dirty="0" err="1">
                <a:latin typeface="Avenir Next" panose="020B0503020202020204" pitchFamily="34" charset="0"/>
              </a:rPr>
              <a:t>Recovery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from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small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perturbations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is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slowed</a:t>
            </a:r>
            <a:r>
              <a:rPr lang="de-DE" dirty="0">
                <a:latin typeface="Avenir Next" panose="020B0503020202020204" pitchFamily="34" charset="0"/>
              </a:rPr>
              <a:t> down in </a:t>
            </a:r>
            <a:r>
              <a:rPr lang="de-DE" dirty="0" err="1">
                <a:latin typeface="Avenir Next" panose="020B0503020202020204" pitchFamily="34" charset="0"/>
              </a:rPr>
              <a:t>proximity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to</a:t>
            </a:r>
            <a:r>
              <a:rPr lang="de-DE" dirty="0">
                <a:latin typeface="Avenir Next" panose="020B0503020202020204" pitchFamily="34" charset="0"/>
              </a:rPr>
              <a:t> a </a:t>
            </a:r>
            <a:r>
              <a:rPr lang="de-DE" dirty="0" err="1">
                <a:latin typeface="Avenir Next" panose="020B0503020202020204" pitchFamily="34" charset="0"/>
              </a:rPr>
              <a:t>bifurcation</a:t>
            </a:r>
            <a:endParaRPr lang="de-DE" dirty="0">
              <a:latin typeface="Avenir Next" panose="020B05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5D12F1-8B96-6543-94AE-B363470F6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95" y="957039"/>
            <a:ext cx="6298272" cy="5527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A9FB4-E8A0-E44B-96A4-1F065B99D456}"/>
              </a:ext>
            </a:extLst>
          </p:cNvPr>
          <p:cNvSpPr txBox="1"/>
          <p:nvPr/>
        </p:nvSpPr>
        <p:spPr>
          <a:xfrm>
            <a:off x="11884648" y="65502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645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Avenir Next Medium" panose="020B0503020202020204" pitchFamily="34" charset="0"/>
              </a:rPr>
              <a:t>Introducing</a:t>
            </a:r>
            <a:r>
              <a:rPr lang="de-DE" sz="2400" dirty="0">
                <a:latin typeface="Avenir Next Medium" panose="020B0503020202020204" pitchFamily="34" charset="0"/>
              </a:rPr>
              <a:t> an </a:t>
            </a:r>
            <a:r>
              <a:rPr lang="de-DE" sz="2400" dirty="0" err="1">
                <a:latin typeface="Avenir Next Medium" panose="020B0503020202020204" pitchFamily="34" charset="0"/>
              </a:rPr>
              <a:t>artificial</a:t>
            </a:r>
            <a:r>
              <a:rPr lang="de-DE" sz="2400" dirty="0">
                <a:latin typeface="Avenir Next Medium" panose="020B0503020202020204" pitchFamily="34" charset="0"/>
              </a:rPr>
              <a:t> </a:t>
            </a:r>
            <a:r>
              <a:rPr lang="de-DE" sz="2400" dirty="0" err="1">
                <a:latin typeface="Avenir Next Medium" panose="020B0503020202020204" pitchFamily="34" charset="0"/>
              </a:rPr>
              <a:t>perturbation</a:t>
            </a:r>
            <a:endParaRPr lang="de-DE" sz="2400" dirty="0">
              <a:latin typeface="Avenir Next Medium" panose="020B0503020202020204" pitchFamily="34" charset="0"/>
            </a:endParaRPr>
          </a:p>
          <a:p>
            <a:r>
              <a:rPr lang="de-DE" dirty="0">
                <a:latin typeface="Avenir Next" panose="020B0503020202020204" pitchFamily="34" charset="0"/>
              </a:rPr>
              <a:t>Much </a:t>
            </a:r>
            <a:r>
              <a:rPr lang="de-DE" dirty="0" err="1">
                <a:latin typeface="Avenir Next" panose="020B0503020202020204" pitchFamily="34" charset="0"/>
              </a:rPr>
              <a:t>slower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recovery</a:t>
            </a:r>
            <a:r>
              <a:rPr lang="de-DE" dirty="0">
                <a:latin typeface="Avenir Next" panose="020B0503020202020204" pitchFamily="34" charset="0"/>
              </a:rPr>
              <a:t> rate </a:t>
            </a:r>
            <a:r>
              <a:rPr lang="de-DE" dirty="0" err="1">
                <a:latin typeface="Avenir Next" panose="020B0503020202020204" pitchFamily="34" charset="0"/>
              </a:rPr>
              <a:t>close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to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the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rainforest</a:t>
            </a:r>
            <a:r>
              <a:rPr lang="de-DE" dirty="0">
                <a:latin typeface="Avenir Next" panose="020B0503020202020204" pitchFamily="34" charset="0"/>
              </a:rPr>
              <a:t> → </a:t>
            </a:r>
            <a:r>
              <a:rPr lang="de-DE" dirty="0" err="1">
                <a:latin typeface="Avenir Next" panose="020B0503020202020204" pitchFamily="34" charset="0"/>
              </a:rPr>
              <a:t>savanna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bifurcation</a:t>
            </a:r>
            <a:endParaRPr lang="de-DE" dirty="0">
              <a:latin typeface="Avenir Next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C9FA9-C460-DF4C-AC28-4D158E3B3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6" y="4146577"/>
            <a:ext cx="9211733" cy="2558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C1BA0-8282-154F-BAAB-44B64A82B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5" y="1587762"/>
            <a:ext cx="9211733" cy="25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1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Avenir Next Medium" panose="020B0503020202020204" pitchFamily="34" charset="0"/>
              </a:rPr>
              <a:t>Recovery</a:t>
            </a:r>
            <a:r>
              <a:rPr lang="de-DE" sz="2400" dirty="0">
                <a:latin typeface="Avenir Next Medium" panose="020B0503020202020204" pitchFamily="34" charset="0"/>
              </a:rPr>
              <a:t> rate</a:t>
            </a:r>
          </a:p>
          <a:p>
            <a:r>
              <a:rPr lang="de-DE" dirty="0">
                <a:latin typeface="Avenir Next" panose="020B0503020202020204" pitchFamily="34" charset="0"/>
              </a:rPr>
              <a:t>Variation </a:t>
            </a:r>
            <a:r>
              <a:rPr lang="de-DE" dirty="0" err="1">
                <a:latin typeface="Avenir Next" panose="020B0503020202020204" pitchFamily="34" charset="0"/>
              </a:rPr>
              <a:t>of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the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recovery</a:t>
            </a:r>
            <a:r>
              <a:rPr lang="de-DE" dirty="0">
                <a:latin typeface="Avenir Next" panose="020B0503020202020204" pitchFamily="34" charset="0"/>
              </a:rPr>
              <a:t> rate </a:t>
            </a:r>
            <a:r>
              <a:rPr lang="de-DE" dirty="0" err="1">
                <a:latin typeface="Avenir Next" panose="020B0503020202020204" pitchFamily="34" charset="0"/>
              </a:rPr>
              <a:t>as</a:t>
            </a:r>
            <a:r>
              <a:rPr lang="de-DE" dirty="0">
                <a:latin typeface="Avenir Next" panose="020B0503020202020204" pitchFamily="34" charset="0"/>
              </a:rPr>
              <a:t> a </a:t>
            </a:r>
            <a:r>
              <a:rPr lang="de-DE" dirty="0" err="1">
                <a:latin typeface="Avenir Next" panose="020B0503020202020204" pitchFamily="34" charset="0"/>
              </a:rPr>
              <a:t>function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of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the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system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state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can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be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used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to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predict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proximity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to</a:t>
            </a:r>
            <a:r>
              <a:rPr lang="de-DE" dirty="0">
                <a:latin typeface="Avenir Next" panose="020B0503020202020204" pitchFamily="34" charset="0"/>
              </a:rPr>
              <a:t> a </a:t>
            </a:r>
            <a:r>
              <a:rPr lang="de-DE" dirty="0" err="1">
                <a:latin typeface="Avenir Next" panose="020B0503020202020204" pitchFamily="34" charset="0"/>
              </a:rPr>
              <a:t>bifurcation</a:t>
            </a:r>
            <a:endParaRPr lang="de-DE" dirty="0">
              <a:latin typeface="Avenir Next" panose="020B05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2D4EA-5520-164D-AA91-D4A1AD1B6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67" y="1389473"/>
            <a:ext cx="9279467" cy="51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85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9" y="365729"/>
            <a:ext cx="474378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venir Next Medium" panose="020B0503020202020204" pitchFamily="34" charset="0"/>
              </a:rPr>
              <a:t>Variation </a:t>
            </a:r>
            <a:r>
              <a:rPr lang="de-DE" sz="2400" dirty="0" err="1">
                <a:latin typeface="Avenir Next Medium" panose="020B0503020202020204" pitchFamily="34" charset="0"/>
              </a:rPr>
              <a:t>and</a:t>
            </a:r>
            <a:r>
              <a:rPr lang="de-DE" sz="2400" dirty="0">
                <a:latin typeface="Avenir Next Medium" panose="020B0503020202020204" pitchFamily="34" charset="0"/>
              </a:rPr>
              <a:t> </a:t>
            </a:r>
            <a:r>
              <a:rPr lang="de-DE" sz="2400" dirty="0" err="1">
                <a:latin typeface="Avenir Next Medium" panose="020B0503020202020204" pitchFamily="34" charset="0"/>
              </a:rPr>
              <a:t>autocorrelation</a:t>
            </a:r>
            <a:endParaRPr lang="de-DE" sz="2400" dirty="0">
              <a:latin typeface="Avenir Next Medium" panose="020B0503020202020204" pitchFamily="34" charset="0"/>
            </a:endParaRPr>
          </a:p>
          <a:p>
            <a:r>
              <a:rPr lang="de-DE" dirty="0" err="1">
                <a:latin typeface="Avenir Next" panose="020B0503020202020204" pitchFamily="34" charset="0"/>
              </a:rPr>
              <a:t>Both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variation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and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autocorrelation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under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random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perturbations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are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increased</a:t>
            </a:r>
            <a:r>
              <a:rPr lang="de-DE" dirty="0">
                <a:latin typeface="Avenir Next" panose="020B0503020202020204" pitchFamily="34" charset="0"/>
              </a:rPr>
              <a:t> in </a:t>
            </a:r>
            <a:r>
              <a:rPr lang="de-DE" dirty="0" err="1">
                <a:latin typeface="Avenir Next" panose="020B0503020202020204" pitchFamily="34" charset="0"/>
              </a:rPr>
              <a:t>proximity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to</a:t>
            </a:r>
            <a:r>
              <a:rPr lang="de-DE" dirty="0">
                <a:latin typeface="Avenir Next" panose="020B0503020202020204" pitchFamily="34" charset="0"/>
              </a:rPr>
              <a:t> a </a:t>
            </a:r>
            <a:r>
              <a:rPr lang="de-DE" dirty="0" err="1">
                <a:latin typeface="Avenir Next" panose="020B0503020202020204" pitchFamily="34" charset="0"/>
              </a:rPr>
              <a:t>bifurcation</a:t>
            </a:r>
            <a:endParaRPr lang="de-DE" dirty="0">
              <a:latin typeface="Avenir Next" panose="020B05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7BDA7-BF01-B349-825A-812DF4853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95" y="957039"/>
            <a:ext cx="6298272" cy="55273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FF3C66-0479-9E48-8019-98170C35C77A}"/>
              </a:ext>
            </a:extLst>
          </p:cNvPr>
          <p:cNvSpPr txBox="1"/>
          <p:nvPr/>
        </p:nvSpPr>
        <p:spPr>
          <a:xfrm>
            <a:off x="11884648" y="65502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9631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venir Next Medium" panose="020B0503020202020204" pitchFamily="34" charset="0"/>
              </a:rPr>
              <a:t>Variation </a:t>
            </a:r>
            <a:r>
              <a:rPr lang="de-DE" sz="2400" dirty="0" err="1">
                <a:latin typeface="Avenir Next Medium" panose="020B0503020202020204" pitchFamily="34" charset="0"/>
              </a:rPr>
              <a:t>and</a:t>
            </a:r>
            <a:r>
              <a:rPr lang="de-DE" sz="2400" dirty="0">
                <a:latin typeface="Avenir Next Medium" panose="020B0503020202020204" pitchFamily="34" charset="0"/>
              </a:rPr>
              <a:t> </a:t>
            </a:r>
            <a:r>
              <a:rPr lang="de-DE" sz="2400" dirty="0" err="1">
                <a:latin typeface="Avenir Next Medium" panose="020B0503020202020204" pitchFamily="34" charset="0"/>
              </a:rPr>
              <a:t>autocorrelation</a:t>
            </a:r>
            <a:endParaRPr lang="de-DE" sz="2400" dirty="0">
              <a:latin typeface="Avenir Next Medium" panose="020B0503020202020204" pitchFamily="34" charset="0"/>
            </a:endParaRPr>
          </a:p>
          <a:p>
            <a:r>
              <a:rPr lang="de-DE" dirty="0">
                <a:latin typeface="Avenir Next" panose="020B0503020202020204" pitchFamily="34" charset="0"/>
              </a:rPr>
              <a:t>Much </a:t>
            </a:r>
            <a:r>
              <a:rPr lang="de-DE" dirty="0" err="1">
                <a:latin typeface="Avenir Next" panose="020B0503020202020204" pitchFamily="34" charset="0"/>
              </a:rPr>
              <a:t>higher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variation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and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autocorrelation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close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to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the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rainforest</a:t>
            </a:r>
            <a:endParaRPr lang="de-DE" dirty="0">
              <a:latin typeface="Avenir Next" panose="020B0503020202020204" pitchFamily="34" charset="0"/>
            </a:endParaRPr>
          </a:p>
          <a:p>
            <a:r>
              <a:rPr lang="de-DE" dirty="0">
                <a:latin typeface="Avenir Next" panose="020B0503020202020204" pitchFamily="34" charset="0"/>
              </a:rPr>
              <a:t>→ </a:t>
            </a:r>
            <a:r>
              <a:rPr lang="de-DE" dirty="0" err="1">
                <a:latin typeface="Avenir Next" panose="020B0503020202020204" pitchFamily="34" charset="0"/>
              </a:rPr>
              <a:t>savanna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bifurcation</a:t>
            </a:r>
            <a:endParaRPr lang="de-DE" dirty="0">
              <a:latin typeface="Avenir Next" panose="020B05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2D2F34-EF02-594C-B5A5-E8CCA9953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6" y="4146577"/>
            <a:ext cx="9211733" cy="25588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227334-364F-7C49-973E-545AD6684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265" y="1587762"/>
            <a:ext cx="9211733" cy="255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4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0EDA5-686F-554F-AE23-BC2F19D4C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28" y="4056859"/>
            <a:ext cx="9506372" cy="2640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37B96-8814-7248-86B1-A4A1E10A1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628" y="1416200"/>
            <a:ext cx="9506372" cy="26406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Avenir Next Medium" panose="020B0503020202020204" pitchFamily="34" charset="0"/>
              </a:rPr>
              <a:t>Autocorrelation</a:t>
            </a:r>
            <a:r>
              <a:rPr lang="de-DE" sz="2400" dirty="0">
                <a:latin typeface="Avenir Next Medium" panose="020B0503020202020204" pitchFamily="34" charset="0"/>
              </a:rPr>
              <a:t> </a:t>
            </a:r>
            <a:r>
              <a:rPr lang="de-DE" sz="2400" dirty="0" err="1">
                <a:latin typeface="Avenir Next Medium" panose="020B0503020202020204" pitchFamily="34" charset="0"/>
              </a:rPr>
              <a:t>function</a:t>
            </a:r>
            <a:endParaRPr lang="de-DE" sz="2400" dirty="0">
              <a:latin typeface="Avenir Next Medium" panose="020B0503020202020204" pitchFamily="34" charset="0"/>
            </a:endParaRPr>
          </a:p>
          <a:p>
            <a:r>
              <a:rPr lang="de-DE" dirty="0" err="1">
                <a:latin typeface="Avenir Next" panose="020B0503020202020204" pitchFamily="34" charset="0"/>
              </a:rPr>
              <a:t>Slope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of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the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autocorrelation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function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as</a:t>
            </a:r>
            <a:r>
              <a:rPr lang="de-DE" dirty="0">
                <a:latin typeface="Avenir Next" panose="020B0503020202020204" pitchFamily="34" charset="0"/>
              </a:rPr>
              <a:t> a </a:t>
            </a:r>
            <a:r>
              <a:rPr lang="de-DE" dirty="0" err="1">
                <a:latin typeface="Avenir Next" panose="020B0503020202020204" pitchFamily="34" charset="0"/>
              </a:rPr>
              <a:t>conveniant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measure</a:t>
            </a:r>
            <a:endParaRPr lang="de-DE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71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1C191F-BCDC-B342-B763-64AAC3C3E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32" y="1801518"/>
            <a:ext cx="9025467" cy="5014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Avenir Next Medium" panose="020B0503020202020204" pitchFamily="34" charset="0"/>
              </a:rPr>
              <a:t>Autocorrelation</a:t>
            </a:r>
            <a:endParaRPr lang="de-DE" sz="2400" dirty="0">
              <a:latin typeface="Avenir Next Medium" panose="020B0503020202020204" pitchFamily="34" charset="0"/>
            </a:endParaRPr>
          </a:p>
          <a:p>
            <a:r>
              <a:rPr lang="de-DE" dirty="0" err="1">
                <a:latin typeface="Avenir Next" panose="020B0503020202020204" pitchFamily="34" charset="0"/>
              </a:rPr>
              <a:t>Theoretically</a:t>
            </a:r>
            <a:r>
              <a:rPr lang="de-DE" dirty="0">
                <a:latin typeface="Avenir Next" panose="020B0503020202020204" pitchFamily="34" charset="0"/>
              </a:rPr>
              <a:t>, </a:t>
            </a:r>
            <a:r>
              <a:rPr lang="de-DE" dirty="0" err="1">
                <a:latin typeface="Avenir Next" panose="020B0503020202020204" pitchFamily="34" charset="0"/>
              </a:rPr>
              <a:t>early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warning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of</a:t>
            </a:r>
            <a:r>
              <a:rPr lang="de-DE" dirty="0">
                <a:latin typeface="Avenir Next" panose="020B0503020202020204" pitchFamily="34" charset="0"/>
              </a:rPr>
              <a:t> a </a:t>
            </a:r>
            <a:r>
              <a:rPr lang="de-DE" dirty="0" err="1">
                <a:latin typeface="Avenir Next" panose="020B0503020202020204" pitchFamily="34" charset="0"/>
              </a:rPr>
              <a:t>bifurcation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is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possible</a:t>
            </a:r>
            <a:r>
              <a:rPr lang="de-DE" dirty="0">
                <a:latin typeface="Avenir Next" panose="020B0503020202020204" pitchFamily="34" charset="0"/>
              </a:rPr>
              <a:t>,</a:t>
            </a:r>
          </a:p>
          <a:p>
            <a:r>
              <a:rPr lang="de-DE" dirty="0" err="1">
                <a:latin typeface="Avenir Next" panose="020B0503020202020204" pitchFamily="34" charset="0"/>
              </a:rPr>
              <a:t>Practical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use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of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straightforward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early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warning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signals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is</a:t>
            </a:r>
            <a:r>
              <a:rPr lang="de-DE" dirty="0">
                <a:latin typeface="Avenir Next" panose="020B0503020202020204" pitchFamily="34" charset="0"/>
              </a:rPr>
              <a:t> not robust, </a:t>
            </a:r>
            <a:r>
              <a:rPr lang="de-DE" dirty="0" err="1">
                <a:latin typeface="Avenir Next" panose="020B0503020202020204" pitchFamily="34" charset="0"/>
              </a:rPr>
              <a:t>can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be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supplemented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by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detailed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modeling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effort</a:t>
            </a:r>
            <a:endParaRPr lang="de-DE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78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Avenir Next Medium" panose="020B0503020202020204" pitchFamily="34" charset="0"/>
              </a:rPr>
              <a:t>Thank</a:t>
            </a:r>
            <a:r>
              <a:rPr lang="de-DE" sz="2400" dirty="0">
                <a:latin typeface="Avenir Next Medium" panose="020B0503020202020204" pitchFamily="34" charset="0"/>
              </a:rPr>
              <a:t> </a:t>
            </a:r>
            <a:r>
              <a:rPr lang="de-DE" sz="2400" dirty="0" err="1">
                <a:latin typeface="Avenir Next Medium" panose="020B0503020202020204" pitchFamily="34" charset="0"/>
              </a:rPr>
              <a:t>you</a:t>
            </a:r>
            <a:r>
              <a:rPr lang="de-DE" sz="2400" dirty="0">
                <a:latin typeface="Avenir Next Medium" panose="020B0503020202020204" pitchFamily="34" charset="0"/>
              </a:rPr>
              <a:t> </a:t>
            </a:r>
            <a:r>
              <a:rPr lang="de-DE" sz="2400" dirty="0" err="1">
                <a:latin typeface="Avenir Next Medium" panose="020B0503020202020204" pitchFamily="34" charset="0"/>
              </a:rPr>
              <a:t>for</a:t>
            </a:r>
            <a:r>
              <a:rPr lang="de-DE" sz="2400" dirty="0">
                <a:latin typeface="Avenir Next Medium" panose="020B0503020202020204" pitchFamily="34" charset="0"/>
              </a:rPr>
              <a:t> </a:t>
            </a:r>
            <a:r>
              <a:rPr lang="de-DE" sz="2400" dirty="0" err="1">
                <a:latin typeface="Avenir Next Medium" panose="020B0503020202020204" pitchFamily="34" charset="0"/>
              </a:rPr>
              <a:t>your</a:t>
            </a:r>
            <a:r>
              <a:rPr lang="de-DE" sz="2400" dirty="0">
                <a:latin typeface="Avenir Next Medium" panose="020B0503020202020204" pitchFamily="34" charset="0"/>
              </a:rPr>
              <a:t> </a:t>
            </a:r>
            <a:r>
              <a:rPr lang="de-DE" sz="2400" dirty="0" err="1">
                <a:latin typeface="Avenir Next Medium" panose="020B0503020202020204" pitchFamily="34" charset="0"/>
              </a:rPr>
              <a:t>attention</a:t>
            </a:r>
            <a:endParaRPr lang="de-DE" sz="2400" dirty="0">
              <a:latin typeface="Avenir Next Medium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924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8E65BF-57B8-C34A-BF0F-02E61A23A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" y="1961008"/>
            <a:ext cx="4057096" cy="4057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A7731D-797C-FE4C-B155-02CDF2F61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91" y="1958636"/>
            <a:ext cx="4059468" cy="4059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DEB26-C736-A04D-82C1-F7FD22ABA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73" y="1958636"/>
            <a:ext cx="4059468" cy="4059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606C33-3B42-5449-A044-11FDB719C658}"/>
                  </a:ext>
                </a:extLst>
              </p:cNvPr>
              <p:cNvSpPr txBox="1"/>
              <p:nvPr/>
            </p:nvSpPr>
            <p:spPr>
              <a:xfrm>
                <a:off x="1809736" y="6018104"/>
                <a:ext cx="596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606C33-3B42-5449-A044-11FDB719C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36" y="6018104"/>
                <a:ext cx="596574" cy="276999"/>
              </a:xfrm>
              <a:prstGeom prst="rect">
                <a:avLst/>
              </a:prstGeom>
              <a:blipFill>
                <a:blip r:embed="rId5"/>
                <a:stretch>
                  <a:fillRect l="-2083" r="-833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DAB569-B22E-7A48-AB86-5D183A6ABCDE}"/>
                  </a:ext>
                </a:extLst>
              </p:cNvPr>
              <p:cNvSpPr txBox="1"/>
              <p:nvPr/>
            </p:nvSpPr>
            <p:spPr>
              <a:xfrm>
                <a:off x="5892512" y="6018103"/>
                <a:ext cx="596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DAB569-B22E-7A48-AB86-5D183A6AB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512" y="6018103"/>
                <a:ext cx="596574" cy="276999"/>
              </a:xfrm>
              <a:prstGeom prst="rect">
                <a:avLst/>
              </a:prstGeom>
              <a:blipFill>
                <a:blip r:embed="rId6"/>
                <a:stretch>
                  <a:fillRect l="-4167" r="-8333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7D7182-4DD0-3647-829A-E221423910E5}"/>
                  </a:ext>
                </a:extLst>
              </p:cNvPr>
              <p:cNvSpPr txBox="1"/>
              <p:nvPr/>
            </p:nvSpPr>
            <p:spPr>
              <a:xfrm>
                <a:off x="9950794" y="6018103"/>
                <a:ext cx="5965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7D7182-4DD0-3647-829A-E22142391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0794" y="6018103"/>
                <a:ext cx="596574" cy="276999"/>
              </a:xfrm>
              <a:prstGeom prst="rect">
                <a:avLst/>
              </a:prstGeom>
              <a:blipFill>
                <a:blip r:embed="rId7"/>
                <a:stretch>
                  <a:fillRect l="-6250" r="-6250" b="-4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FE0CCA-0029-1141-B8D3-BC3E713169D8}"/>
                  </a:ext>
                </a:extLst>
              </p:cNvPr>
              <p:cNvSpPr txBox="1"/>
              <p:nvPr/>
            </p:nvSpPr>
            <p:spPr>
              <a:xfrm>
                <a:off x="11588885" y="4180549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FE0CCA-0029-1141-B8D3-BC3E713169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8885" y="4180549"/>
                <a:ext cx="183319" cy="276999"/>
              </a:xfrm>
              <a:prstGeom prst="rect">
                <a:avLst/>
              </a:prstGeom>
              <a:blipFill>
                <a:blip r:embed="rId8"/>
                <a:stretch>
                  <a:fillRect l="-13333" r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966EC-A40A-ED45-A3B5-CCF1D082E908}"/>
                  </a:ext>
                </a:extLst>
              </p:cNvPr>
              <p:cNvSpPr txBox="1"/>
              <p:nvPr/>
            </p:nvSpPr>
            <p:spPr>
              <a:xfrm>
                <a:off x="3477508" y="4180551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A966EC-A40A-ED45-A3B5-CCF1D082E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508" y="4180551"/>
                <a:ext cx="183319" cy="276999"/>
              </a:xfrm>
              <a:prstGeom prst="rect">
                <a:avLst/>
              </a:prstGeom>
              <a:blipFill>
                <a:blip r:embed="rId9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C35356-F83B-5741-BE39-235F289B56BC}"/>
                  </a:ext>
                </a:extLst>
              </p:cNvPr>
              <p:cNvSpPr txBox="1"/>
              <p:nvPr/>
            </p:nvSpPr>
            <p:spPr>
              <a:xfrm>
                <a:off x="7531789" y="4180550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BC35356-F83B-5741-BE39-235F289B5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789" y="4180550"/>
                <a:ext cx="183319" cy="276999"/>
              </a:xfrm>
              <a:prstGeom prst="rect">
                <a:avLst/>
              </a:prstGeom>
              <a:blipFill>
                <a:blip r:embed="rId9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7B0EE6-5868-234A-901F-706EA46DBD15}"/>
                  </a:ext>
                </a:extLst>
              </p:cNvPr>
              <p:cNvSpPr txBox="1"/>
              <p:nvPr/>
            </p:nvSpPr>
            <p:spPr>
              <a:xfrm>
                <a:off x="6208078" y="2463768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7B0EE6-5868-234A-901F-706EA46DBD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078" y="2463768"/>
                <a:ext cx="183320" cy="276999"/>
              </a:xfrm>
              <a:prstGeom prst="rect">
                <a:avLst/>
              </a:prstGeom>
              <a:blipFill>
                <a:blip r:embed="rId10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F6D14B-2A39-7C4D-A7A4-DBAD674B3B16}"/>
                  </a:ext>
                </a:extLst>
              </p:cNvPr>
              <p:cNvSpPr txBox="1"/>
              <p:nvPr/>
            </p:nvSpPr>
            <p:spPr>
              <a:xfrm>
                <a:off x="2131331" y="2463768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F6D14B-2A39-7C4D-A7A4-DBAD674B3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331" y="2463768"/>
                <a:ext cx="183320" cy="276999"/>
              </a:xfrm>
              <a:prstGeom prst="rect">
                <a:avLst/>
              </a:prstGeom>
              <a:blipFill>
                <a:blip r:embed="rId10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8C5F4A-921A-5B42-9347-201DD1CCC5F3}"/>
                  </a:ext>
                </a:extLst>
              </p:cNvPr>
              <p:cNvSpPr txBox="1"/>
              <p:nvPr/>
            </p:nvSpPr>
            <p:spPr>
              <a:xfrm>
                <a:off x="10249081" y="2463768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8C5F4A-921A-5B42-9347-201DD1CCC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081" y="2463768"/>
                <a:ext cx="183320" cy="276999"/>
              </a:xfrm>
              <a:prstGeom prst="rect">
                <a:avLst/>
              </a:prstGeom>
              <a:blipFill>
                <a:blip r:embed="rId11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FE9C2B-3CA9-2B42-8EDC-DDAED20379DA}"/>
                  </a:ext>
                </a:extLst>
              </p:cNvPr>
              <p:cNvSpPr txBox="1"/>
              <p:nvPr/>
            </p:nvSpPr>
            <p:spPr>
              <a:xfrm>
                <a:off x="437819" y="365729"/>
                <a:ext cx="274383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 err="1">
                    <a:latin typeface="Avenir Next Medium" panose="020B0503020202020204" pitchFamily="34" charset="0"/>
                  </a:rPr>
                  <a:t>Bifurcation</a:t>
                </a:r>
                <a:r>
                  <a:rPr lang="de-DE" sz="2400" dirty="0">
                    <a:latin typeface="Avenir Next Medium" panose="020B0503020202020204" pitchFamily="34" charset="0"/>
                  </a:rPr>
                  <a:t> </a:t>
                </a:r>
                <a:r>
                  <a:rPr lang="de-DE" sz="2400" dirty="0" err="1">
                    <a:latin typeface="Avenir Next Medium" panose="020B0503020202020204" pitchFamily="34" charset="0"/>
                  </a:rPr>
                  <a:t>Theory</a:t>
                </a:r>
                <a:endParaRPr lang="de-DE" sz="2400" dirty="0">
                  <a:latin typeface="Avenir Next Medium" panose="020B0503020202020204" pitchFamily="34" charset="0"/>
                </a:endParaRPr>
              </a:p>
              <a:p>
                <a:r>
                  <a:rPr lang="de-DE" dirty="0">
                    <a:latin typeface="Avenir Next" panose="020B0503020202020204" pitchFamily="34" charset="0"/>
                  </a:rPr>
                  <a:t>A </a:t>
                </a:r>
                <a:r>
                  <a:rPr lang="de-DE" dirty="0" err="1">
                    <a:latin typeface="Avenir Next" panose="020B0503020202020204" pitchFamily="34" charset="0"/>
                  </a:rPr>
                  <a:t>short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reminder</a:t>
                </a:r>
                <a:endParaRPr lang="de-DE" dirty="0">
                  <a:latin typeface="Avenir Next" panose="020B0503020202020204" pitchFamily="34" charset="0"/>
                </a:endParaRPr>
              </a:p>
              <a:p>
                <a:endParaRPr lang="de-DE" dirty="0">
                  <a:latin typeface="Avenir Next" panose="020B0503020202020204" pitchFamily="34" charset="0"/>
                </a:endParaRPr>
              </a:p>
              <a:p>
                <a:endParaRPr lang="de-DE" sz="1200" dirty="0">
                  <a:latin typeface="Avenir Next" panose="020B0503020202020204" pitchFamily="34" charset="0"/>
                </a:endParaRPr>
              </a:p>
              <a:p>
                <a:r>
                  <a:rPr lang="de-DE" dirty="0">
                    <a:latin typeface="Avenir Next" panose="020B0503020202020204" pitchFamily="34" charset="0"/>
                  </a:rPr>
                  <a:t>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  <a:p>
                <a:endParaRPr lang="de-DE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FE9C2B-3CA9-2B42-8EDC-DDAED2037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19" y="365729"/>
                <a:ext cx="2743833" cy="2031325"/>
              </a:xfrm>
              <a:prstGeom prst="rect">
                <a:avLst/>
              </a:prstGeom>
              <a:blipFill>
                <a:blip r:embed="rId12"/>
                <a:stretch>
                  <a:fillRect l="-3211" t="-2484" r="-275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326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11398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venir Next Medium" panose="020B0503020202020204" pitchFamily="34" charset="0"/>
              </a:rPr>
              <a:t>References</a:t>
            </a:r>
          </a:p>
          <a:p>
            <a:endParaRPr lang="de-DE" sz="2400" dirty="0">
              <a:latin typeface="Avenir Next Medium" panose="020B0503020202020204" pitchFamily="34" charset="0"/>
            </a:endParaRPr>
          </a:p>
          <a:p>
            <a:r>
              <a:rPr lang="de-DE" dirty="0">
                <a:latin typeface="Avenir Next" panose="020B0503020202020204" pitchFamily="34" charset="0"/>
              </a:rPr>
              <a:t>- </a:t>
            </a:r>
            <a:r>
              <a:rPr lang="de-DE" i="1" dirty="0" err="1">
                <a:latin typeface="Avenir Next" panose="020B0503020202020204" pitchFamily="34" charset="0"/>
              </a:rPr>
              <a:t>Tipping</a:t>
            </a:r>
            <a:r>
              <a:rPr lang="de-DE" i="1" dirty="0">
                <a:latin typeface="Avenir Next" panose="020B0503020202020204" pitchFamily="34" charset="0"/>
              </a:rPr>
              <a:t> </a:t>
            </a:r>
            <a:r>
              <a:rPr lang="de-DE" i="1" dirty="0" err="1">
                <a:latin typeface="Avenir Next" panose="020B0503020202020204" pitchFamily="34" charset="0"/>
              </a:rPr>
              <a:t>points</a:t>
            </a:r>
            <a:r>
              <a:rPr lang="de-DE" i="1" dirty="0">
                <a:latin typeface="Avenir Next" panose="020B0503020202020204" pitchFamily="34" charset="0"/>
              </a:rPr>
              <a:t> in </a:t>
            </a:r>
            <a:r>
              <a:rPr lang="de-DE" i="1" dirty="0" err="1">
                <a:latin typeface="Avenir Next" panose="020B0503020202020204" pitchFamily="34" charset="0"/>
              </a:rPr>
              <a:t>tropical</a:t>
            </a:r>
            <a:r>
              <a:rPr lang="de-DE" i="1" dirty="0">
                <a:latin typeface="Avenir Next" panose="020B0503020202020204" pitchFamily="34" charset="0"/>
              </a:rPr>
              <a:t> </a:t>
            </a:r>
            <a:r>
              <a:rPr lang="de-DE" i="1" dirty="0" err="1">
                <a:latin typeface="Avenir Next" panose="020B0503020202020204" pitchFamily="34" charset="0"/>
              </a:rPr>
              <a:t>tree</a:t>
            </a:r>
            <a:r>
              <a:rPr lang="de-DE" i="1" dirty="0">
                <a:latin typeface="Avenir Next" panose="020B0503020202020204" pitchFamily="34" charset="0"/>
              </a:rPr>
              <a:t> </a:t>
            </a:r>
            <a:r>
              <a:rPr lang="de-DE" i="1" dirty="0" err="1">
                <a:latin typeface="Avenir Next" panose="020B0503020202020204" pitchFamily="34" charset="0"/>
              </a:rPr>
              <a:t>cover</a:t>
            </a:r>
            <a:r>
              <a:rPr lang="de-DE" i="1" dirty="0">
                <a:latin typeface="Avenir Next" panose="020B0503020202020204" pitchFamily="34" charset="0"/>
              </a:rPr>
              <a:t>: </a:t>
            </a:r>
            <a:r>
              <a:rPr lang="de-DE" i="1" dirty="0" err="1">
                <a:latin typeface="Avenir Next" panose="020B0503020202020204" pitchFamily="34" charset="0"/>
              </a:rPr>
              <a:t>linking</a:t>
            </a:r>
            <a:r>
              <a:rPr lang="de-DE" i="1" dirty="0">
                <a:latin typeface="Avenir Next" panose="020B0503020202020204" pitchFamily="34" charset="0"/>
              </a:rPr>
              <a:t> </a:t>
            </a:r>
            <a:r>
              <a:rPr lang="de-DE" i="1" dirty="0" err="1">
                <a:latin typeface="Avenir Next" panose="020B0503020202020204" pitchFamily="34" charset="0"/>
              </a:rPr>
              <a:t>theory</a:t>
            </a:r>
            <a:r>
              <a:rPr lang="de-DE" i="1" dirty="0">
                <a:latin typeface="Avenir Next" panose="020B0503020202020204" pitchFamily="34" charset="0"/>
              </a:rPr>
              <a:t> </a:t>
            </a:r>
            <a:r>
              <a:rPr lang="de-DE" i="1" dirty="0" err="1">
                <a:latin typeface="Avenir Next" panose="020B0503020202020204" pitchFamily="34" charset="0"/>
              </a:rPr>
              <a:t>to</a:t>
            </a:r>
            <a:r>
              <a:rPr lang="de-DE" i="1" dirty="0">
                <a:latin typeface="Avenir Next" panose="020B0503020202020204" pitchFamily="34" charset="0"/>
              </a:rPr>
              <a:t> </a:t>
            </a:r>
            <a:r>
              <a:rPr lang="de-DE" i="1" dirty="0" err="1">
                <a:latin typeface="Avenir Next" panose="020B0503020202020204" pitchFamily="34" charset="0"/>
              </a:rPr>
              <a:t>data</a:t>
            </a:r>
            <a:endParaRPr lang="de-DE" i="1" dirty="0">
              <a:latin typeface="Avenir Next" panose="020B0503020202020204" pitchFamily="34" charset="0"/>
            </a:endParaRPr>
          </a:p>
          <a:p>
            <a:r>
              <a:rPr lang="de-DE" i="1" dirty="0">
                <a:latin typeface="Avenir Next" panose="020B0503020202020204" pitchFamily="34" charset="0"/>
              </a:rPr>
              <a:t>        </a:t>
            </a:r>
            <a:r>
              <a:rPr lang="de-DE" dirty="0">
                <a:latin typeface="Avenir Next" panose="020B0503020202020204" pitchFamily="34" charset="0"/>
              </a:rPr>
              <a:t>Egbert H. van Nes et al., 2014</a:t>
            </a:r>
          </a:p>
          <a:p>
            <a:endParaRPr lang="de-DE" dirty="0">
              <a:latin typeface="Avenir Next" panose="020B0503020202020204" pitchFamily="34" charset="0"/>
            </a:endParaRPr>
          </a:p>
          <a:p>
            <a:endParaRPr lang="de-DE" dirty="0">
              <a:latin typeface="Avenir Next" panose="020B0503020202020204" pitchFamily="34" charset="0"/>
            </a:endParaRPr>
          </a:p>
          <a:p>
            <a:r>
              <a:rPr lang="de-DE" dirty="0">
                <a:latin typeface="Avenir Next" panose="020B0503020202020204" pitchFamily="34" charset="0"/>
              </a:rPr>
              <a:t>Pictures / </a:t>
            </a:r>
            <a:r>
              <a:rPr lang="de-DE" dirty="0" err="1">
                <a:latin typeface="Avenir Next" panose="020B0503020202020204" pitchFamily="34" charset="0"/>
              </a:rPr>
              <a:t>Figures</a:t>
            </a:r>
            <a:endParaRPr lang="de-DE" dirty="0">
              <a:latin typeface="Avenir Next" panose="020B0503020202020204" pitchFamily="34" charset="0"/>
            </a:endParaRPr>
          </a:p>
          <a:p>
            <a:endParaRPr lang="de-DE" dirty="0">
              <a:latin typeface="Avenir Next" panose="020B0503020202020204" pitchFamily="34" charset="0"/>
            </a:endParaRPr>
          </a:p>
          <a:p>
            <a:r>
              <a:rPr lang="de-DE" dirty="0">
                <a:latin typeface="Avenir Next" panose="020B0503020202020204" pitchFamily="34" charset="0"/>
              </a:rPr>
              <a:t>1 – Ben Britten, </a:t>
            </a:r>
            <a:r>
              <a:rPr lang="de-DE" i="1" dirty="0" err="1">
                <a:latin typeface="Avenir Next" panose="020B0503020202020204" pitchFamily="34" charset="0"/>
              </a:rPr>
              <a:t>rainforest</a:t>
            </a:r>
            <a:r>
              <a:rPr lang="de-DE" i="1" dirty="0">
                <a:latin typeface="Avenir Next" panose="020B0503020202020204" pitchFamily="34" charset="0"/>
              </a:rPr>
              <a:t>, </a:t>
            </a:r>
            <a:r>
              <a:rPr lang="de-DE" dirty="0">
                <a:latin typeface="Avenir Next" panose="020B0503020202020204" pitchFamily="34" charset="0"/>
              </a:rPr>
              <a:t>CC BY 2.0</a:t>
            </a:r>
          </a:p>
          <a:p>
            <a:r>
              <a:rPr lang="de-DE" dirty="0">
                <a:latin typeface="Avenir Next" panose="020B0503020202020204" pitchFamily="34" charset="0"/>
              </a:rPr>
              <a:t>2 – Michele </a:t>
            </a:r>
            <a:r>
              <a:rPr lang="de-DE" dirty="0" err="1">
                <a:latin typeface="Avenir Next" panose="020B0503020202020204" pitchFamily="34" charset="0"/>
              </a:rPr>
              <a:t>Zanin</a:t>
            </a:r>
            <a:r>
              <a:rPr lang="de-DE" dirty="0">
                <a:latin typeface="Avenir Next" panose="020B0503020202020204" pitchFamily="34" charset="0"/>
              </a:rPr>
              <a:t>, </a:t>
            </a:r>
            <a:r>
              <a:rPr lang="de-DE" i="1" dirty="0" err="1">
                <a:latin typeface="Avenir Next" panose="020B0503020202020204" pitchFamily="34" charset="0"/>
              </a:rPr>
              <a:t>Savanna</a:t>
            </a:r>
            <a:r>
              <a:rPr lang="de-DE" i="1" dirty="0">
                <a:latin typeface="Avenir Next" panose="020B0503020202020204" pitchFamily="34" charset="0"/>
              </a:rPr>
              <a:t> in </a:t>
            </a:r>
            <a:r>
              <a:rPr lang="de-DE" i="1" dirty="0" err="1">
                <a:latin typeface="Avenir Next" panose="020B0503020202020204" pitchFamily="34" charset="0"/>
              </a:rPr>
              <a:t>the</a:t>
            </a:r>
            <a:r>
              <a:rPr lang="de-DE" i="1" dirty="0">
                <a:latin typeface="Avenir Next" panose="020B0503020202020204" pitchFamily="34" charset="0"/>
              </a:rPr>
              <a:t> </a:t>
            </a:r>
            <a:r>
              <a:rPr lang="de-DE" i="1" dirty="0" err="1">
                <a:latin typeface="Avenir Next" panose="020B0503020202020204" pitchFamily="34" charset="0"/>
              </a:rPr>
              <a:t>morning</a:t>
            </a:r>
            <a:r>
              <a:rPr lang="de-DE" i="1" dirty="0">
                <a:latin typeface="Avenir Next" panose="020B0503020202020204" pitchFamily="34" charset="0"/>
              </a:rPr>
              <a:t>, </a:t>
            </a:r>
            <a:r>
              <a:rPr lang="de-DE" dirty="0">
                <a:latin typeface="Avenir Next" panose="020B0503020202020204" pitchFamily="34" charset="0"/>
              </a:rPr>
              <a:t>CC BY-SA 2.0</a:t>
            </a:r>
          </a:p>
          <a:p>
            <a:r>
              <a:rPr lang="de-DE" dirty="0">
                <a:latin typeface="Avenir Next" panose="020B0503020202020204" pitchFamily="34" charset="0"/>
              </a:rPr>
              <a:t>3 – Gerben van </a:t>
            </a:r>
            <a:r>
              <a:rPr lang="de-DE" dirty="0" err="1">
                <a:latin typeface="Avenir Next" panose="020B0503020202020204" pitchFamily="34" charset="0"/>
              </a:rPr>
              <a:t>Heijningen</a:t>
            </a:r>
            <a:r>
              <a:rPr lang="de-DE" dirty="0">
                <a:latin typeface="Avenir Next" panose="020B0503020202020204" pitchFamily="34" charset="0"/>
              </a:rPr>
              <a:t>, </a:t>
            </a:r>
            <a:r>
              <a:rPr lang="de-DE" i="1" dirty="0" err="1">
                <a:latin typeface="Avenir Next" panose="020B0503020202020204" pitchFamily="34" charset="0"/>
              </a:rPr>
              <a:t>Desert</a:t>
            </a:r>
            <a:r>
              <a:rPr lang="de-DE" i="1" dirty="0">
                <a:latin typeface="Avenir Next" panose="020B0503020202020204" pitchFamily="34" charset="0"/>
              </a:rPr>
              <a:t>,</a:t>
            </a:r>
            <a:r>
              <a:rPr lang="de-DE" dirty="0">
                <a:latin typeface="Avenir Next" panose="020B0503020202020204" pitchFamily="34" charset="0"/>
              </a:rPr>
              <a:t> CC BY-NC 2.0</a:t>
            </a:r>
          </a:p>
          <a:p>
            <a:r>
              <a:rPr lang="de-DE" dirty="0">
                <a:latin typeface="Avenir Next" panose="020B0503020202020204" pitchFamily="34" charset="0"/>
              </a:rPr>
              <a:t>4 – </a:t>
            </a:r>
            <a:r>
              <a:rPr lang="de-DE" i="1" dirty="0">
                <a:latin typeface="Avenir Next" panose="020B0503020202020204" pitchFamily="34" charset="0"/>
              </a:rPr>
              <a:t>Early </a:t>
            </a:r>
            <a:r>
              <a:rPr lang="de-DE" i="1" dirty="0" err="1">
                <a:latin typeface="Avenir Next" panose="020B0503020202020204" pitchFamily="34" charset="0"/>
              </a:rPr>
              <a:t>warning</a:t>
            </a:r>
            <a:r>
              <a:rPr lang="de-DE" i="1" dirty="0">
                <a:latin typeface="Avenir Next" panose="020B0503020202020204" pitchFamily="34" charset="0"/>
              </a:rPr>
              <a:t> </a:t>
            </a:r>
            <a:r>
              <a:rPr lang="de-DE" i="1" dirty="0" err="1">
                <a:latin typeface="Avenir Next" panose="020B0503020202020204" pitchFamily="34" charset="0"/>
              </a:rPr>
              <a:t>of</a:t>
            </a:r>
            <a:r>
              <a:rPr lang="de-DE" i="1" dirty="0">
                <a:latin typeface="Avenir Next" panose="020B0503020202020204" pitchFamily="34" charset="0"/>
              </a:rPr>
              <a:t> </a:t>
            </a:r>
            <a:r>
              <a:rPr lang="de-DE" i="1" dirty="0" err="1">
                <a:latin typeface="Avenir Next" panose="020B0503020202020204" pitchFamily="34" charset="0"/>
              </a:rPr>
              <a:t>climate</a:t>
            </a:r>
            <a:r>
              <a:rPr lang="de-DE" i="1" dirty="0">
                <a:latin typeface="Avenir Next" panose="020B0503020202020204" pitchFamily="34" charset="0"/>
              </a:rPr>
              <a:t> </a:t>
            </a:r>
            <a:r>
              <a:rPr lang="de-DE" i="1" dirty="0" err="1">
                <a:latin typeface="Avenir Next" panose="020B0503020202020204" pitchFamily="34" charset="0"/>
              </a:rPr>
              <a:t>tipping</a:t>
            </a:r>
            <a:r>
              <a:rPr lang="de-DE" i="1" dirty="0">
                <a:latin typeface="Avenir Next" panose="020B0503020202020204" pitchFamily="34" charset="0"/>
              </a:rPr>
              <a:t> </a:t>
            </a:r>
            <a:r>
              <a:rPr lang="de-DE" i="1" dirty="0" err="1">
                <a:latin typeface="Avenir Next" panose="020B0503020202020204" pitchFamily="34" charset="0"/>
              </a:rPr>
              <a:t>points</a:t>
            </a:r>
            <a:r>
              <a:rPr lang="de-DE" i="1" dirty="0">
                <a:latin typeface="Avenir Next" panose="020B0503020202020204" pitchFamily="34" charset="0"/>
              </a:rPr>
              <a:t>,</a:t>
            </a:r>
          </a:p>
          <a:p>
            <a:r>
              <a:rPr lang="de-DE" i="1" dirty="0">
                <a:latin typeface="Avenir Next" panose="020B0503020202020204" pitchFamily="34" charset="0"/>
              </a:rPr>
              <a:t>        </a:t>
            </a:r>
            <a:r>
              <a:rPr lang="de-DE" dirty="0">
                <a:latin typeface="Avenir Next" panose="020B0503020202020204" pitchFamily="34" charset="0"/>
              </a:rPr>
              <a:t>Timothy M. </a:t>
            </a:r>
            <a:r>
              <a:rPr lang="de-DE" dirty="0" err="1">
                <a:latin typeface="Avenir Next" panose="020B0503020202020204" pitchFamily="34" charset="0"/>
              </a:rPr>
              <a:t>Lenton</a:t>
            </a:r>
            <a:r>
              <a:rPr lang="de-DE" dirty="0">
                <a:latin typeface="Avenir Next" panose="020B0503020202020204" pitchFamily="34" charset="0"/>
              </a:rPr>
              <a:t>, Nature </a:t>
            </a:r>
            <a:r>
              <a:rPr lang="de-DE" dirty="0" err="1">
                <a:latin typeface="Avenir Next" panose="020B0503020202020204" pitchFamily="34" charset="0"/>
              </a:rPr>
              <a:t>Climate</a:t>
            </a:r>
            <a:r>
              <a:rPr lang="de-DE" dirty="0">
                <a:latin typeface="Avenir Next" panose="020B0503020202020204" pitchFamily="34" charset="0"/>
              </a:rPr>
              <a:t> Change </a:t>
            </a:r>
            <a:r>
              <a:rPr lang="de-DE" dirty="0" err="1">
                <a:latin typeface="Avenir Next" panose="020B0503020202020204" pitchFamily="34" charset="0"/>
              </a:rPr>
              <a:t>volume</a:t>
            </a:r>
            <a:r>
              <a:rPr lang="de-DE" dirty="0">
                <a:latin typeface="Avenir Next" panose="020B0503020202020204" pitchFamily="34" charset="0"/>
              </a:rPr>
              <a:t> 1, </a:t>
            </a:r>
            <a:r>
              <a:rPr lang="de-DE" dirty="0" err="1">
                <a:latin typeface="Avenir Next" panose="020B0503020202020204" pitchFamily="34" charset="0"/>
              </a:rPr>
              <a:t>pages</a:t>
            </a:r>
            <a:r>
              <a:rPr lang="de-DE" dirty="0">
                <a:latin typeface="Avenir Next" panose="020B0503020202020204" pitchFamily="34" charset="0"/>
              </a:rPr>
              <a:t> 201–209 (2011),</a:t>
            </a:r>
          </a:p>
          <a:p>
            <a:r>
              <a:rPr lang="de-DE" i="1" dirty="0">
                <a:latin typeface="Avenir Next" panose="020B0503020202020204" pitchFamily="34" charset="0"/>
              </a:rPr>
              <a:t>        </a:t>
            </a:r>
            <a:r>
              <a:rPr lang="de-DE" dirty="0" err="1">
                <a:latin typeface="Avenir Next" panose="020B0503020202020204" pitchFamily="34" charset="0"/>
              </a:rPr>
              <a:t>Figure</a:t>
            </a:r>
            <a:r>
              <a:rPr lang="de-DE" dirty="0">
                <a:latin typeface="Avenir Next" panose="020B0503020202020204" pitchFamily="34" charset="0"/>
              </a:rPr>
              <a:t> 1.</a:t>
            </a:r>
          </a:p>
        </p:txBody>
      </p:sp>
    </p:spTree>
    <p:extLst>
      <p:ext uri="{BB962C8B-B14F-4D97-AF65-F5344CB8AC3E}">
        <p14:creationId xmlns:p14="http://schemas.microsoft.com/office/powerpoint/2010/main" val="271233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32B41-1898-8443-8D10-366E8E261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1" y="1603648"/>
            <a:ext cx="5635841" cy="4239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467FA-B2AD-144E-ABC2-22C7B9C77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712" y="1603648"/>
            <a:ext cx="5635842" cy="4239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FB6EC-1702-9C4F-976B-52ED2AC693F9}"/>
                  </a:ext>
                </a:extLst>
              </p:cNvPr>
              <p:cNvSpPr txBox="1"/>
              <p:nvPr/>
            </p:nvSpPr>
            <p:spPr>
              <a:xfrm>
                <a:off x="2674086" y="5942276"/>
                <a:ext cx="11178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CFB6EC-1702-9C4F-976B-52ED2AC69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086" y="5942276"/>
                <a:ext cx="1117870" cy="276999"/>
              </a:xfrm>
              <a:prstGeom prst="rect">
                <a:avLst/>
              </a:prstGeom>
              <a:blipFill>
                <a:blip r:embed="rId4"/>
                <a:stretch>
                  <a:fillRect l="-2247" t="-4545" r="-11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2712F2-E07A-7B4B-8EBE-1834CF67F84D}"/>
                  </a:ext>
                </a:extLst>
              </p:cNvPr>
              <p:cNvSpPr txBox="1"/>
              <p:nvPr/>
            </p:nvSpPr>
            <p:spPr>
              <a:xfrm>
                <a:off x="7895698" y="5942275"/>
                <a:ext cx="1243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𝑟𝑥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2712F2-E07A-7B4B-8EBE-1834CF67F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98" y="5942275"/>
                <a:ext cx="1243225" cy="276999"/>
              </a:xfrm>
              <a:prstGeom prst="rect">
                <a:avLst/>
              </a:prstGeom>
              <a:blipFill>
                <a:blip r:embed="rId5"/>
                <a:stretch>
                  <a:fillRect l="-2020" t="-454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CD62D37-4FCC-D441-B997-B164BDFE4B38}"/>
              </a:ext>
            </a:extLst>
          </p:cNvPr>
          <p:cNvSpPr txBox="1"/>
          <p:nvPr/>
        </p:nvSpPr>
        <p:spPr>
          <a:xfrm>
            <a:off x="437818" y="365729"/>
            <a:ext cx="5613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>
                <a:latin typeface="Avenir Next Medium" panose="020B0503020202020204" pitchFamily="34" charset="0"/>
              </a:rPr>
              <a:t>Bifurcation</a:t>
            </a:r>
            <a:r>
              <a:rPr lang="de-DE" sz="2400" dirty="0">
                <a:latin typeface="Avenir Next Medium" panose="020B0503020202020204" pitchFamily="34" charset="0"/>
              </a:rPr>
              <a:t> </a:t>
            </a:r>
            <a:r>
              <a:rPr lang="de-DE" sz="2400" dirty="0" err="1">
                <a:latin typeface="Avenir Next Medium" panose="020B0503020202020204" pitchFamily="34" charset="0"/>
              </a:rPr>
              <a:t>Diagrams</a:t>
            </a:r>
            <a:endParaRPr lang="de-DE" sz="2400" dirty="0">
              <a:latin typeface="Avenir Next Medium" panose="020B0503020202020204" pitchFamily="34" charset="0"/>
            </a:endParaRPr>
          </a:p>
          <a:p>
            <a:r>
              <a:rPr lang="de-DE" dirty="0">
                <a:latin typeface="Avenir Next" panose="020B0503020202020204" pitchFamily="34" charset="0"/>
              </a:rPr>
              <a:t>Critical </a:t>
            </a:r>
            <a:r>
              <a:rPr lang="de-DE" dirty="0" err="1">
                <a:latin typeface="Avenir Next" panose="020B0503020202020204" pitchFamily="34" charset="0"/>
              </a:rPr>
              <a:t>slowing</a:t>
            </a:r>
            <a:r>
              <a:rPr lang="de-DE" dirty="0">
                <a:latin typeface="Avenir Next" panose="020B0503020202020204" pitchFamily="34" charset="0"/>
              </a:rPr>
              <a:t> down, </a:t>
            </a:r>
            <a:r>
              <a:rPr lang="de-DE" dirty="0" err="1">
                <a:latin typeface="Avenir Next" panose="020B0503020202020204" pitchFamily="34" charset="0"/>
              </a:rPr>
              <a:t>Transcritical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Bifurcation</a:t>
            </a:r>
            <a:endParaRPr lang="de-DE" dirty="0"/>
          </a:p>
          <a:p>
            <a:endParaRPr lang="de-DE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0565CA-7468-0545-B6DF-D0553E77F3B4}"/>
                  </a:ext>
                </a:extLst>
              </p:cNvPr>
              <p:cNvSpPr txBox="1"/>
              <p:nvPr/>
            </p:nvSpPr>
            <p:spPr>
              <a:xfrm>
                <a:off x="3333829" y="2075462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0565CA-7468-0545-B6DF-D0553E77F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829" y="2075462"/>
                <a:ext cx="183320" cy="276999"/>
              </a:xfrm>
              <a:prstGeom prst="rect">
                <a:avLst/>
              </a:prstGeom>
              <a:blipFill>
                <a:blip r:embed="rId6"/>
                <a:stretch>
                  <a:fillRect l="-20000" r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B1D10-C83A-0E42-8DDC-4F5AE34276BB}"/>
                  </a:ext>
                </a:extLst>
              </p:cNvPr>
              <p:cNvSpPr txBox="1"/>
              <p:nvPr/>
            </p:nvSpPr>
            <p:spPr>
              <a:xfrm>
                <a:off x="5289977" y="3707542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9B1D10-C83A-0E42-8DDC-4F5AE3427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77" y="3707542"/>
                <a:ext cx="166969" cy="276999"/>
              </a:xfrm>
              <a:prstGeom prst="rect">
                <a:avLst/>
              </a:prstGeom>
              <a:blipFill>
                <a:blip r:embed="rId7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FAE06D-2C9C-E447-A5D2-8C8D69A0E1F9}"/>
                  </a:ext>
                </a:extLst>
              </p:cNvPr>
              <p:cNvSpPr txBox="1"/>
              <p:nvPr/>
            </p:nvSpPr>
            <p:spPr>
              <a:xfrm>
                <a:off x="8570088" y="2075461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AFAE06D-2C9C-E447-A5D2-8C8D69A0E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088" y="2075461"/>
                <a:ext cx="183320" cy="276999"/>
              </a:xfrm>
              <a:prstGeom prst="rect">
                <a:avLst/>
              </a:prstGeom>
              <a:blipFill>
                <a:blip r:embed="rId8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507C0A-EBA9-5B49-958D-EFE4166E5FCA}"/>
                  </a:ext>
                </a:extLst>
              </p:cNvPr>
              <p:cNvSpPr txBox="1"/>
              <p:nvPr/>
            </p:nvSpPr>
            <p:spPr>
              <a:xfrm>
                <a:off x="10511588" y="3707542"/>
                <a:ext cx="166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507C0A-EBA9-5B49-958D-EFE4166E5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588" y="3707542"/>
                <a:ext cx="166969" cy="276999"/>
              </a:xfrm>
              <a:prstGeom prst="rect">
                <a:avLst/>
              </a:prstGeom>
              <a:blipFill>
                <a:blip r:embed="rId9"/>
                <a:stretch>
                  <a:fillRect l="-23077" r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517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862AB7-DE73-3E4F-BCC5-699D5C452E58}"/>
                  </a:ext>
                </a:extLst>
              </p:cNvPr>
              <p:cNvSpPr txBox="1"/>
              <p:nvPr/>
            </p:nvSpPr>
            <p:spPr>
              <a:xfrm>
                <a:off x="437818" y="365729"/>
                <a:ext cx="5286577" cy="1334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400" dirty="0">
                    <a:latin typeface="Avenir Next Medium" panose="020B0503020202020204" pitchFamily="34" charset="0"/>
                  </a:rPr>
                  <a:t>Tree-Cover Model</a:t>
                </a:r>
              </a:p>
              <a:p>
                <a:r>
                  <a:rPr lang="de-DE" dirty="0">
                    <a:latin typeface="Avenir Next" panose="020B0503020202020204" pitchFamily="34" charset="0"/>
                  </a:rPr>
                  <a:t>Dynamics </a:t>
                </a:r>
                <a:r>
                  <a:rPr lang="de-DE" dirty="0" err="1">
                    <a:latin typeface="Avenir Next" panose="020B0503020202020204" pitchFamily="34" charset="0"/>
                  </a:rPr>
                  <a:t>of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Tree</a:t>
                </a:r>
                <a:r>
                  <a:rPr lang="de-DE" dirty="0">
                    <a:latin typeface="Avenir Next" panose="020B0503020202020204" pitchFamily="34" charset="0"/>
                  </a:rPr>
                  <a:t>-Cover (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de-DE" dirty="0">
                    <a:latin typeface="Avenir Next" panose="020B0503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de-DE" dirty="0">
                    <a:latin typeface="Avenir Next" panose="020B0503020202020204" pitchFamily="34" charset="0"/>
                  </a:rPr>
                  <a:t>) in </a:t>
                </a:r>
                <a:r>
                  <a:rPr lang="de-DE" dirty="0" err="1">
                    <a:latin typeface="Avenir Next" panose="020B0503020202020204" pitchFamily="34" charset="0"/>
                  </a:rPr>
                  <a:t>dependence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of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Precepitation</a:t>
                </a:r>
                <a:r>
                  <a:rPr lang="de-DE" dirty="0">
                    <a:latin typeface="Avenir Next" panose="020B0503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de-DE" dirty="0">
                    <a:latin typeface="Avenir Next" panose="020B0503020202020204" pitchFamily="34" charset="0"/>
                  </a:rPr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mm</m:t>
                    </m:r>
                    <m:r>
                      <a:rPr lang="de-DE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de-DE" b="0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yr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de-DE" dirty="0">
                    <a:latin typeface="Avenir Next" panose="020B0503020202020204" pitchFamily="34" charset="0"/>
                  </a:rPr>
                  <a:t>)</a:t>
                </a:r>
                <a:endParaRPr lang="de-DE" dirty="0"/>
              </a:p>
              <a:p>
                <a:endParaRPr lang="de-DE" dirty="0">
                  <a:latin typeface="Avenir Next" panose="020B0503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862AB7-DE73-3E4F-BCC5-699D5C452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18" y="365729"/>
                <a:ext cx="5286577" cy="1334404"/>
              </a:xfrm>
              <a:prstGeom prst="rect">
                <a:avLst/>
              </a:prstGeom>
              <a:blipFill>
                <a:blip r:embed="rId3"/>
                <a:stretch>
                  <a:fillRect l="-1675" t="-377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A680A8E-3739-C84C-AEE1-CA4DE69623A3}"/>
              </a:ext>
            </a:extLst>
          </p:cNvPr>
          <p:cNvSpPr txBox="1"/>
          <p:nvPr/>
        </p:nvSpPr>
        <p:spPr>
          <a:xfrm>
            <a:off x="437818" y="2353623"/>
            <a:ext cx="2864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err="1"/>
              <a:t>Logistic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K … </a:t>
            </a:r>
            <a:r>
              <a:rPr lang="de-DE" dirty="0" err="1"/>
              <a:t>maximum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-Cover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B02C28-E140-A049-BC98-76E3883B8894}"/>
                  </a:ext>
                </a:extLst>
              </p:cNvPr>
              <p:cNvSpPr txBox="1"/>
              <p:nvPr/>
            </p:nvSpPr>
            <p:spPr>
              <a:xfrm>
                <a:off x="507703" y="5258507"/>
                <a:ext cx="10433383" cy="1132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280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sz="280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B02C28-E140-A049-BC98-76E3883B88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3" y="5258507"/>
                <a:ext cx="10433383" cy="1132618"/>
              </a:xfrm>
              <a:prstGeom prst="rect">
                <a:avLst/>
              </a:prstGeom>
              <a:blipFill>
                <a:blip r:embed="rId4"/>
                <a:stretch>
                  <a:fillRect l="-1094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8A61CEE-BE60-AB4F-ADF2-B06FB8A04DA6}"/>
              </a:ext>
            </a:extLst>
          </p:cNvPr>
          <p:cNvSpPr/>
          <p:nvPr/>
        </p:nvSpPr>
        <p:spPr>
          <a:xfrm>
            <a:off x="1371600" y="5537200"/>
            <a:ext cx="694267" cy="575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3E17D9-9B71-E443-9147-506DA3674261}"/>
              </a:ext>
            </a:extLst>
          </p:cNvPr>
          <p:cNvSpPr/>
          <p:nvPr/>
        </p:nvSpPr>
        <p:spPr>
          <a:xfrm>
            <a:off x="3589867" y="5258507"/>
            <a:ext cx="4622800" cy="1132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02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venir Next Medium" panose="020B0503020202020204" pitchFamily="34" charset="0"/>
              </a:rPr>
              <a:t>Tree-Cover Model</a:t>
            </a:r>
          </a:p>
          <a:p>
            <a:r>
              <a:rPr lang="de-DE" dirty="0">
                <a:latin typeface="Avenir Next" panose="020B0503020202020204" pitchFamily="34" charset="0"/>
              </a:rPr>
              <a:t>Expansion rate</a:t>
            </a:r>
            <a:endParaRPr lang="de-DE" dirty="0"/>
          </a:p>
          <a:p>
            <a:endParaRPr lang="de-DE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50A902-C04E-4541-B60A-034F1C194AFD}"/>
                  </a:ext>
                </a:extLst>
              </p:cNvPr>
              <p:cNvSpPr txBox="1"/>
              <p:nvPr/>
            </p:nvSpPr>
            <p:spPr>
              <a:xfrm>
                <a:off x="437818" y="1643158"/>
                <a:ext cx="4089517" cy="1626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… </a:t>
                </a:r>
                <a:r>
                  <a:rPr lang="de-DE" dirty="0" err="1"/>
                  <a:t>expansion</a:t>
                </a:r>
                <a:r>
                  <a:rPr lang="de-DE" dirty="0"/>
                  <a:t> rate</a:t>
                </a:r>
              </a:p>
              <a:p>
                <a:pPr marL="285750" indent="-285750">
                  <a:buFontTx/>
                  <a:buChar char="-"/>
                </a:pPr>
                <a:endParaRPr lang="de-DE" dirty="0"/>
              </a:p>
              <a:p>
                <a:pPr marL="285750" indent="-285750">
                  <a:buFontTx/>
                  <a:buChar char="-"/>
                </a:pP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</m:den>
                    </m:f>
                  </m:oMath>
                </a14:m>
                <a:endParaRPr lang="de-DE" dirty="0"/>
              </a:p>
              <a:p>
                <a:pPr marL="285750" indent="-285750">
                  <a:buFontTx/>
                  <a:buChar char="-"/>
                </a:pPr>
                <a:endParaRPr lang="de-DE" dirty="0"/>
              </a:p>
              <a:p>
                <a:pPr marL="285750" indent="-285750">
                  <a:buFontTx/>
                  <a:buChar char="-"/>
                </a:pPr>
                <a:r>
                  <a:rPr lang="de-DE" dirty="0" err="1"/>
                  <a:t>Saturating</a:t>
                </a:r>
                <a:r>
                  <a:rPr lang="de-DE" dirty="0"/>
                  <a:t> </a:t>
                </a:r>
                <a:r>
                  <a:rPr lang="de-DE" dirty="0" err="1"/>
                  <a:t>function</a:t>
                </a:r>
                <a:r>
                  <a:rPr lang="de-DE" dirty="0"/>
                  <a:t> / Monod </a:t>
                </a:r>
                <a:r>
                  <a:rPr lang="de-DE" dirty="0" err="1"/>
                  <a:t>Equation</a:t>
                </a:r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50A902-C04E-4541-B60A-034F1C194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18" y="1643158"/>
                <a:ext cx="4089517" cy="1626471"/>
              </a:xfrm>
              <a:prstGeom prst="rect">
                <a:avLst/>
              </a:prstGeom>
              <a:blipFill>
                <a:blip r:embed="rId2"/>
                <a:stretch>
                  <a:fillRect l="-929" t="-775" b="-54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CB5EA4F-80A4-6542-8398-699690845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21" y="0"/>
            <a:ext cx="6857279" cy="51578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1F16F3-3FB0-4F4C-ACA0-55B9426B5FDB}"/>
                  </a:ext>
                </a:extLst>
              </p:cNvPr>
              <p:cNvSpPr txBox="1"/>
              <p:nvPr/>
            </p:nvSpPr>
            <p:spPr>
              <a:xfrm>
                <a:off x="507703" y="5258507"/>
                <a:ext cx="10433383" cy="1132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280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sz="280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1F16F3-3FB0-4F4C-ACA0-55B9426B5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3" y="5258507"/>
                <a:ext cx="10433383" cy="1132618"/>
              </a:xfrm>
              <a:prstGeom prst="rect">
                <a:avLst/>
              </a:prstGeom>
              <a:blipFill>
                <a:blip r:embed="rId4"/>
                <a:stretch>
                  <a:fillRect l="-1094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0DCF9C3-3831-3D48-95B7-8E14E78FA12A}"/>
              </a:ext>
            </a:extLst>
          </p:cNvPr>
          <p:cNvSpPr/>
          <p:nvPr/>
        </p:nvSpPr>
        <p:spPr>
          <a:xfrm>
            <a:off x="3606800" y="5258507"/>
            <a:ext cx="4639733" cy="1132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699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venir Next Medium" panose="020B0503020202020204" pitchFamily="34" charset="0"/>
              </a:rPr>
              <a:t>Tree-Cover Model</a:t>
            </a:r>
          </a:p>
          <a:p>
            <a:r>
              <a:rPr lang="de-DE" dirty="0">
                <a:latin typeface="Avenir Next" panose="020B0503020202020204" pitchFamily="34" charset="0"/>
              </a:rPr>
              <a:t>Allee </a:t>
            </a:r>
            <a:r>
              <a:rPr lang="de-DE" dirty="0" err="1">
                <a:latin typeface="Avenir Next" panose="020B0503020202020204" pitchFamily="34" charset="0"/>
              </a:rPr>
              <a:t>effect</a:t>
            </a:r>
            <a:endParaRPr lang="de-DE" dirty="0"/>
          </a:p>
          <a:p>
            <a:endParaRPr lang="de-DE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BF2BD1-4351-5F46-B747-F3FBFEF6967F}"/>
                  </a:ext>
                </a:extLst>
              </p:cNvPr>
              <p:cNvSpPr txBox="1"/>
              <p:nvPr/>
            </p:nvSpPr>
            <p:spPr>
              <a:xfrm>
                <a:off x="437818" y="1561740"/>
                <a:ext cx="489618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de-DE" dirty="0">
                    <a:latin typeface="Avenir Next" panose="020B0503020202020204" pitchFamily="34" charset="0"/>
                  </a:rPr>
                  <a:t> … </a:t>
                </a:r>
                <a:r>
                  <a:rPr lang="de-DE" dirty="0" err="1">
                    <a:latin typeface="Avenir Next" panose="020B0503020202020204" pitchFamily="34" charset="0"/>
                  </a:rPr>
                  <a:t>maximum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loss</a:t>
                </a:r>
                <a:r>
                  <a:rPr lang="de-DE" dirty="0">
                    <a:latin typeface="Avenir Next" panose="020B0503020202020204" pitchFamily="34" charset="0"/>
                  </a:rPr>
                  <a:t> rate due </a:t>
                </a:r>
                <a:r>
                  <a:rPr lang="de-DE" dirty="0" err="1">
                    <a:latin typeface="Avenir Next" panose="020B0503020202020204" pitchFamily="34" charset="0"/>
                  </a:rPr>
                  <a:t>to</a:t>
                </a:r>
                <a:r>
                  <a:rPr lang="de-DE" dirty="0">
                    <a:latin typeface="Avenir Next" panose="020B0503020202020204" pitchFamily="34" charset="0"/>
                  </a:rPr>
                  <a:t> Allee-</a:t>
                </a:r>
                <a:r>
                  <a:rPr lang="de-DE" dirty="0" err="1">
                    <a:latin typeface="Avenir Next" panose="020B0503020202020204" pitchFamily="34" charset="0"/>
                  </a:rPr>
                  <a:t>Effect</a:t>
                </a:r>
                <a:endParaRPr lang="de-DE" dirty="0">
                  <a:latin typeface="Avenir Next" panose="020B0503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latin typeface="Avenir Next" panose="020B0503020202020204" pitchFamily="34" charset="0"/>
                  </a:rPr>
                  <a:t> … </a:t>
                </a:r>
                <a:r>
                  <a:rPr lang="de-DE" dirty="0" err="1">
                    <a:latin typeface="Avenir Next" panose="020B0503020202020204" pitchFamily="34" charset="0"/>
                  </a:rPr>
                  <a:t>Tree</a:t>
                </a:r>
                <a:r>
                  <a:rPr lang="de-DE" dirty="0">
                    <a:latin typeface="Avenir Next" panose="020B0503020202020204" pitchFamily="34" charset="0"/>
                  </a:rPr>
                  <a:t>-cover </a:t>
                </a:r>
                <a:r>
                  <a:rPr lang="de-DE" dirty="0" err="1">
                    <a:latin typeface="Avenir Next" panose="020B0503020202020204" pitchFamily="34" charset="0"/>
                  </a:rPr>
                  <a:t>below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which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there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is</a:t>
                </a:r>
                <a:r>
                  <a:rPr lang="de-DE" dirty="0">
                    <a:latin typeface="Avenir Next" panose="020B0503020202020204" pitchFamily="34" charset="0"/>
                  </a:rPr>
                  <a:t> an Allee </a:t>
                </a:r>
                <a:r>
                  <a:rPr lang="de-DE" dirty="0" err="1">
                    <a:latin typeface="Avenir Next" panose="020B0503020202020204" pitchFamily="34" charset="0"/>
                  </a:rPr>
                  <a:t>effect</a:t>
                </a:r>
                <a:endParaRPr lang="de-DE" dirty="0">
                  <a:latin typeface="Avenir Next" panose="020B0503020202020204" pitchFamily="34" charset="0"/>
                </a:endParaRPr>
              </a:p>
              <a:p>
                <a:endParaRPr lang="de-DE" dirty="0">
                  <a:latin typeface="Avenir Next" panose="020B0503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de-DE" dirty="0" err="1">
                    <a:latin typeface="Avenir Next" panose="020B0503020202020204" pitchFamily="34" charset="0"/>
                  </a:rPr>
                  <a:t>Saturating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function</a:t>
                </a:r>
                <a:r>
                  <a:rPr lang="de-DE" dirty="0">
                    <a:latin typeface="Avenir Next" panose="020B0503020202020204" pitchFamily="34" charset="0"/>
                  </a:rPr>
                  <a:t> / Monod </a:t>
                </a:r>
                <a:r>
                  <a:rPr lang="de-DE" dirty="0" err="1">
                    <a:latin typeface="Avenir Next" panose="020B0503020202020204" pitchFamily="34" charset="0"/>
                  </a:rPr>
                  <a:t>Equation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</a:p>
              <a:p>
                <a:pPr marL="285750" indent="-285750">
                  <a:buFontTx/>
                  <a:buChar char="-"/>
                </a:pPr>
                <a:endParaRPr lang="de-DE" dirty="0">
                  <a:latin typeface="Avenir Next" panose="020B0503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de-DE" dirty="0">
                    <a:latin typeface="Avenir Next" panose="020B0503020202020204" pitchFamily="34" charset="0"/>
                  </a:rPr>
                  <a:t>Allee </a:t>
                </a:r>
                <a:r>
                  <a:rPr lang="de-DE" dirty="0" err="1">
                    <a:latin typeface="Avenir Next" panose="020B0503020202020204" pitchFamily="34" charset="0"/>
                  </a:rPr>
                  <a:t>effect</a:t>
                </a:r>
                <a:r>
                  <a:rPr lang="de-DE" dirty="0">
                    <a:latin typeface="Avenir Next" panose="020B0503020202020204" pitchFamily="34" charset="0"/>
                  </a:rPr>
                  <a:t>: </a:t>
                </a:r>
                <a:r>
                  <a:rPr lang="de-DE" dirty="0" err="1">
                    <a:latin typeface="Avenir Next" panose="020B0503020202020204" pitchFamily="34" charset="0"/>
                  </a:rPr>
                  <a:t>Lower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growth</a:t>
                </a:r>
                <a:r>
                  <a:rPr lang="de-DE" dirty="0">
                    <a:latin typeface="Avenir Next" panose="020B0503020202020204" pitchFamily="34" charset="0"/>
                  </a:rPr>
                  <a:t> rate at </a:t>
                </a:r>
                <a:r>
                  <a:rPr lang="de-DE" dirty="0" err="1">
                    <a:latin typeface="Avenir Next" panose="020B0503020202020204" pitchFamily="34" charset="0"/>
                  </a:rPr>
                  <a:t>low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densities</a:t>
                </a:r>
                <a:r>
                  <a:rPr lang="de-DE" dirty="0">
                    <a:latin typeface="Avenir Next" panose="020B0503020202020204" pitchFamily="34" charset="0"/>
                  </a:rPr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de-DE" dirty="0">
                  <a:latin typeface="Avenir Next" panose="020B0503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de-DE" dirty="0" err="1">
                    <a:latin typeface="Avenir Next" panose="020B0503020202020204" pitchFamily="34" charset="0"/>
                  </a:rPr>
                  <a:t>Reason</a:t>
                </a:r>
                <a:r>
                  <a:rPr lang="de-DE" dirty="0">
                    <a:latin typeface="Avenir Next" panose="020B0503020202020204" pitchFamily="34" charset="0"/>
                  </a:rPr>
                  <a:t>: lack </a:t>
                </a:r>
                <a:r>
                  <a:rPr lang="de-DE" dirty="0" err="1">
                    <a:latin typeface="Avenir Next" panose="020B0503020202020204" pitchFamily="34" charset="0"/>
                  </a:rPr>
                  <a:t>of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protective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covering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from</a:t>
                </a:r>
                <a:r>
                  <a:rPr lang="de-DE" dirty="0">
                    <a:latin typeface="Avenir Next" panose="020B0503020202020204" pitchFamily="34" charset="0"/>
                  </a:rPr>
                  <a:t> „</a:t>
                </a:r>
                <a:r>
                  <a:rPr lang="de-DE" dirty="0" err="1">
                    <a:latin typeface="Avenir Next" panose="020B0503020202020204" pitchFamily="34" charset="0"/>
                  </a:rPr>
                  <a:t>nurse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plants</a:t>
                </a:r>
                <a:r>
                  <a:rPr lang="de-DE" dirty="0">
                    <a:latin typeface="Avenir Next" panose="020B0503020202020204" pitchFamily="34" charset="0"/>
                  </a:rPr>
                  <a:t>“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BF2BD1-4351-5F46-B747-F3FBFEF6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18" y="1561740"/>
                <a:ext cx="4896183" cy="3416320"/>
              </a:xfrm>
              <a:prstGeom prst="rect">
                <a:avLst/>
              </a:prstGeom>
              <a:blipFill>
                <a:blip r:embed="rId2"/>
                <a:stretch>
                  <a:fillRect l="-1292" t="-741" b="-14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0A2E8D-8E37-6641-8C04-CE3D1879A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0"/>
            <a:ext cx="6857999" cy="51584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A1D1B2-468D-844D-BE96-25E866246BA7}"/>
                  </a:ext>
                </a:extLst>
              </p:cNvPr>
              <p:cNvSpPr txBox="1"/>
              <p:nvPr/>
            </p:nvSpPr>
            <p:spPr>
              <a:xfrm>
                <a:off x="507703" y="5258507"/>
                <a:ext cx="10433383" cy="1132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280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sz="280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A1D1B2-468D-844D-BE96-25E866246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3" y="5258507"/>
                <a:ext cx="10433383" cy="1132618"/>
              </a:xfrm>
              <a:prstGeom prst="rect">
                <a:avLst/>
              </a:prstGeom>
              <a:blipFill>
                <a:blip r:embed="rId4"/>
                <a:stretch>
                  <a:fillRect l="-1094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B741F6D-C162-E849-AE18-66CB5F34736E}"/>
              </a:ext>
            </a:extLst>
          </p:cNvPr>
          <p:cNvSpPr/>
          <p:nvPr/>
        </p:nvSpPr>
        <p:spPr>
          <a:xfrm>
            <a:off x="5724395" y="5258507"/>
            <a:ext cx="2623738" cy="13116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75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venir Next Medium" panose="020B0503020202020204" pitchFamily="34" charset="0"/>
              </a:rPr>
              <a:t>Tree-Cover Model</a:t>
            </a:r>
          </a:p>
          <a:p>
            <a:r>
              <a:rPr lang="de-DE" dirty="0">
                <a:latin typeface="Avenir Next" panose="020B0503020202020204" pitchFamily="34" charset="0"/>
              </a:rPr>
              <a:t>Allee </a:t>
            </a:r>
            <a:r>
              <a:rPr lang="de-DE" dirty="0" err="1">
                <a:latin typeface="Avenir Next" panose="020B0503020202020204" pitchFamily="34" charset="0"/>
              </a:rPr>
              <a:t>effect</a:t>
            </a:r>
            <a:endParaRPr lang="de-DE" dirty="0"/>
          </a:p>
          <a:p>
            <a:endParaRPr lang="de-DE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A1D1B2-468D-844D-BE96-25E866246BA7}"/>
                  </a:ext>
                </a:extLst>
              </p:cNvPr>
              <p:cNvSpPr txBox="1"/>
              <p:nvPr/>
            </p:nvSpPr>
            <p:spPr>
              <a:xfrm>
                <a:off x="507703" y="5258507"/>
                <a:ext cx="10433383" cy="11326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280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sz="280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de-DE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de-DE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sz="280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de-DE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de-DE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de-DE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A1D1B2-468D-844D-BE96-25E866246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3" y="5258507"/>
                <a:ext cx="10433383" cy="1132618"/>
              </a:xfrm>
              <a:prstGeom prst="rect">
                <a:avLst/>
              </a:prstGeom>
              <a:blipFill>
                <a:blip r:embed="rId2"/>
                <a:stretch>
                  <a:fillRect l="-1094" b="-8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1138DA-A734-054F-AF36-2AA87D836EA2}"/>
                  </a:ext>
                </a:extLst>
              </p:cNvPr>
              <p:cNvSpPr txBox="1"/>
              <p:nvPr/>
            </p:nvSpPr>
            <p:spPr>
              <a:xfrm>
                <a:off x="437818" y="1752051"/>
                <a:ext cx="4896183" cy="2884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de-DE" dirty="0">
                    <a:latin typeface="Avenir Next" panose="020B0503020202020204" pitchFamily="34" charset="0"/>
                  </a:rPr>
                  <a:t> … </a:t>
                </a:r>
                <a:r>
                  <a:rPr lang="de-DE" dirty="0" err="1">
                    <a:latin typeface="Avenir Next" panose="020B0503020202020204" pitchFamily="34" charset="0"/>
                  </a:rPr>
                  <a:t>maximum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loss</a:t>
                </a:r>
                <a:r>
                  <a:rPr lang="de-DE" dirty="0">
                    <a:latin typeface="Avenir Next" panose="020B0503020202020204" pitchFamily="34" charset="0"/>
                  </a:rPr>
                  <a:t> rate due </a:t>
                </a:r>
                <a:r>
                  <a:rPr lang="de-DE" dirty="0" err="1">
                    <a:latin typeface="Avenir Next" panose="020B0503020202020204" pitchFamily="34" charset="0"/>
                  </a:rPr>
                  <a:t>to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fire</a:t>
                </a:r>
                <a:endParaRPr lang="de-DE" dirty="0">
                  <a:latin typeface="Avenir Next" panose="020B0503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de-DE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>
                    <a:latin typeface="Avenir Next" panose="020B0503020202020204" pitchFamily="34" charset="0"/>
                  </a:rPr>
                  <a:t> … </a:t>
                </a:r>
                <a:r>
                  <a:rPr lang="de-DE" dirty="0" err="1">
                    <a:latin typeface="Avenir Next" panose="020B0503020202020204" pitchFamily="34" charset="0"/>
                  </a:rPr>
                  <a:t>Tree</a:t>
                </a:r>
                <a:r>
                  <a:rPr lang="de-DE" dirty="0">
                    <a:latin typeface="Avenir Next" panose="020B0503020202020204" pitchFamily="34" charset="0"/>
                  </a:rPr>
                  <a:t>-cover </a:t>
                </a:r>
                <a:r>
                  <a:rPr lang="de-DE" dirty="0" err="1">
                    <a:latin typeface="Avenir Next" panose="020B0503020202020204" pitchFamily="34" charset="0"/>
                  </a:rPr>
                  <a:t>below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which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fire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extinction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rises</a:t>
                </a:r>
                <a:endParaRPr lang="de-DE" dirty="0">
                  <a:latin typeface="Avenir Next" panose="020B0503020202020204" pitchFamily="34" charset="0"/>
                </a:endParaRPr>
              </a:p>
              <a:p>
                <a:endParaRPr lang="de-DE" dirty="0">
                  <a:latin typeface="Avenir Next" panose="020B0503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de-DE" dirty="0" err="1">
                    <a:latin typeface="Avenir Next" panose="020B0503020202020204" pitchFamily="34" charset="0"/>
                  </a:rPr>
                  <a:t>sigmoidal</a:t>
                </a:r>
                <a:r>
                  <a:rPr lang="de-DE" dirty="0">
                    <a:latin typeface="Avenir Next" panose="020B0503020202020204" pitchFamily="34" charset="0"/>
                  </a:rPr>
                  <a:t> Hill </a:t>
                </a:r>
                <a:r>
                  <a:rPr lang="de-DE" dirty="0" err="1">
                    <a:latin typeface="Avenir Next" panose="020B0503020202020204" pitchFamily="34" charset="0"/>
                  </a:rPr>
                  <a:t>function</a:t>
                </a:r>
                <a:endParaRPr lang="de-DE" dirty="0">
                  <a:latin typeface="Avenir Next" panose="020B0503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de-DE" dirty="0">
                  <a:latin typeface="Avenir Next" panose="020B0503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de-DE" dirty="0" err="1">
                    <a:latin typeface="Avenir Next" panose="020B0503020202020204" pitchFamily="34" charset="0"/>
                  </a:rPr>
                  <a:t>Mortality</a:t>
                </a:r>
                <a:r>
                  <a:rPr lang="de-DE" dirty="0">
                    <a:latin typeface="Avenir Next" panose="020B0503020202020204" pitchFamily="34" charset="0"/>
                  </a:rPr>
                  <a:t> due </a:t>
                </a:r>
                <a:r>
                  <a:rPr lang="de-DE" dirty="0" err="1">
                    <a:latin typeface="Avenir Next" panose="020B0503020202020204" pitchFamily="34" charset="0"/>
                  </a:rPr>
                  <a:t>to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fire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declines</a:t>
                </a:r>
                <a:r>
                  <a:rPr lang="de-DE" dirty="0">
                    <a:latin typeface="Avenir Next" panose="020B0503020202020204" pitchFamily="34" charset="0"/>
                  </a:rPr>
                  <a:t> at high </a:t>
                </a:r>
                <a:r>
                  <a:rPr lang="de-DE" dirty="0" err="1">
                    <a:latin typeface="Avenir Next" panose="020B0503020202020204" pitchFamily="34" charset="0"/>
                  </a:rPr>
                  <a:t>Tree</a:t>
                </a:r>
                <a:r>
                  <a:rPr lang="de-DE" dirty="0">
                    <a:latin typeface="Avenir Next" panose="020B0503020202020204" pitchFamily="34" charset="0"/>
                  </a:rPr>
                  <a:t>-Covers</a:t>
                </a:r>
              </a:p>
              <a:p>
                <a:pPr marL="285750" indent="-285750">
                  <a:buFontTx/>
                  <a:buChar char="-"/>
                </a:pPr>
                <a:endParaRPr lang="de-DE" dirty="0">
                  <a:latin typeface="Avenir Next" panose="020B0503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de-DE" dirty="0" err="1">
                    <a:latin typeface="Avenir Next" panose="020B0503020202020204" pitchFamily="34" charset="0"/>
                  </a:rPr>
                  <a:t>Reason</a:t>
                </a:r>
                <a:r>
                  <a:rPr lang="de-DE" dirty="0">
                    <a:latin typeface="Avenir Next" panose="020B0503020202020204" pitchFamily="34" charset="0"/>
                  </a:rPr>
                  <a:t>: High </a:t>
                </a:r>
                <a:r>
                  <a:rPr lang="de-DE" dirty="0" err="1">
                    <a:latin typeface="Avenir Next" panose="020B0503020202020204" pitchFamily="34" charset="0"/>
                  </a:rPr>
                  <a:t>moisture</a:t>
                </a:r>
                <a:r>
                  <a:rPr lang="de-DE" dirty="0">
                    <a:latin typeface="Avenir Next" panose="020B0503020202020204" pitchFamily="34" charset="0"/>
                  </a:rPr>
                  <a:t>, </a:t>
                </a:r>
                <a:r>
                  <a:rPr lang="de-DE" dirty="0" err="1">
                    <a:latin typeface="Avenir Next" panose="020B0503020202020204" pitchFamily="34" charset="0"/>
                  </a:rPr>
                  <a:t>less</a:t>
                </a:r>
                <a:r>
                  <a:rPr lang="de-DE" dirty="0">
                    <a:latin typeface="Avenir Next" panose="020B0503020202020204" pitchFamily="34" charset="0"/>
                  </a:rPr>
                  <a:t> </a:t>
                </a:r>
                <a:r>
                  <a:rPr lang="de-DE" dirty="0" err="1">
                    <a:latin typeface="Avenir Next" panose="020B0503020202020204" pitchFamily="34" charset="0"/>
                  </a:rPr>
                  <a:t>grass</a:t>
                </a:r>
                <a:endParaRPr lang="de-DE" dirty="0">
                  <a:latin typeface="Avenir Next" panose="020B0503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1138DA-A734-054F-AF36-2AA87D836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18" y="1752051"/>
                <a:ext cx="4896183" cy="2884572"/>
              </a:xfrm>
              <a:prstGeom prst="rect">
                <a:avLst/>
              </a:prstGeom>
              <a:blipFill>
                <a:blip r:embed="rId3"/>
                <a:stretch>
                  <a:fillRect l="-1292" t="-439" b="-35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BF3470-A575-424B-B60E-34D1B02A3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-1"/>
            <a:ext cx="6857999" cy="51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74D281-6CFA-7D4A-AE27-0C4FC130A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5875768" cy="441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52B4EE-11CF-F74C-849B-610BAEA64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201" y="1827273"/>
            <a:ext cx="5877799" cy="44211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46577F-AFD3-1D48-828E-AC6FD5854E8E}"/>
              </a:ext>
            </a:extLst>
          </p:cNvPr>
          <p:cNvSpPr txBox="1"/>
          <p:nvPr/>
        </p:nvSpPr>
        <p:spPr>
          <a:xfrm>
            <a:off x="437818" y="365729"/>
            <a:ext cx="5286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venir Next Medium" panose="020B0503020202020204" pitchFamily="34" charset="0"/>
              </a:rPr>
              <a:t>Tree-Cover Model</a:t>
            </a:r>
          </a:p>
          <a:p>
            <a:r>
              <a:rPr lang="de-DE" dirty="0" err="1">
                <a:latin typeface="Avenir Next" panose="020B0503020202020204" pitchFamily="34" charset="0"/>
              </a:rPr>
              <a:t>Stable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solutions</a:t>
            </a:r>
            <a:endParaRPr lang="de-DE" dirty="0"/>
          </a:p>
          <a:p>
            <a:endParaRPr lang="de-DE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517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62AB7-DE73-3E4F-BCC5-699D5C452E58}"/>
              </a:ext>
            </a:extLst>
          </p:cNvPr>
          <p:cNvSpPr txBox="1"/>
          <p:nvPr/>
        </p:nvSpPr>
        <p:spPr>
          <a:xfrm>
            <a:off x="437818" y="365729"/>
            <a:ext cx="52865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venir Next Medium" panose="020B0503020202020204" pitchFamily="34" charset="0"/>
              </a:rPr>
              <a:t>Tree-Cover Model</a:t>
            </a:r>
          </a:p>
          <a:p>
            <a:r>
              <a:rPr lang="de-DE" dirty="0" err="1">
                <a:latin typeface="Avenir Next" panose="020B0503020202020204" pitchFamily="34" charset="0"/>
              </a:rPr>
              <a:t>Solving</a:t>
            </a:r>
            <a:r>
              <a:rPr lang="de-DE" dirty="0">
                <a:latin typeface="Avenir Next" panose="020B0503020202020204" pitchFamily="34" charset="0"/>
              </a:rPr>
              <a:t>  </a:t>
            </a:r>
            <a:r>
              <a:rPr lang="de-DE" dirty="0" err="1">
                <a:latin typeface="Avenir Next" panose="020B0503020202020204" pitchFamily="34" charset="0"/>
              </a:rPr>
              <a:t>the</a:t>
            </a:r>
            <a:r>
              <a:rPr lang="de-DE" dirty="0">
                <a:latin typeface="Avenir Next" panose="020B0503020202020204" pitchFamily="34" charset="0"/>
              </a:rPr>
              <a:t> differential </a:t>
            </a:r>
            <a:r>
              <a:rPr lang="de-DE" dirty="0" err="1">
                <a:latin typeface="Avenir Next" panose="020B0503020202020204" pitchFamily="34" charset="0"/>
              </a:rPr>
              <a:t>equation</a:t>
            </a:r>
            <a:endParaRPr lang="de-DE" dirty="0"/>
          </a:p>
          <a:p>
            <a:endParaRPr lang="de-DE" dirty="0">
              <a:latin typeface="Avenir Next" panose="020B0503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6E49F4-87AD-D64F-8F92-F57803248D81}"/>
                  </a:ext>
                </a:extLst>
              </p:cNvPr>
              <p:cNvSpPr txBox="1"/>
              <p:nvPr/>
            </p:nvSpPr>
            <p:spPr>
              <a:xfrm>
                <a:off x="507703" y="1389196"/>
                <a:ext cx="10433383" cy="9709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de-DE" sz="240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de-DE" sz="240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de-DE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de-DE" sz="2400" i="1">
                          <a:latin typeface="Cambria Math" panose="02040503050406030204" pitchFamily="18" charset="0"/>
                        </a:rPr>
                        <m:t>𝑇</m:t>
                      </m:r>
                      <m:f>
                        <m:f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6E49F4-87AD-D64F-8F92-F5780324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03" y="1389196"/>
                <a:ext cx="10433383" cy="970971"/>
              </a:xfrm>
              <a:prstGeom prst="rect">
                <a:avLst/>
              </a:prstGeom>
              <a:blipFill>
                <a:blip r:embed="rId4"/>
                <a:stretch>
                  <a:fillRect l="-972" b="-76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de">
            <a:hlinkClick r:id="" action="ppaction://media"/>
            <a:extLst>
              <a:ext uri="{FF2B5EF4-FFF2-40B4-BE49-F238E27FC236}">
                <a16:creationId xmlns:a16="http://schemas.microsoft.com/office/drawing/2014/main" id="{952879EE-9542-EC4E-B6BC-079AF3A4E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88666" y="3351920"/>
            <a:ext cx="4938713" cy="2884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44FAD9-013F-6049-ABEA-244E7EE95B9B}"/>
              </a:ext>
            </a:extLst>
          </p:cNvPr>
          <p:cNvSpPr txBox="1"/>
          <p:nvPr/>
        </p:nvSpPr>
        <p:spPr>
          <a:xfrm>
            <a:off x="7092000" y="1540800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0F41A-3C5A-DA4C-922D-3D3E58B5F853}"/>
              </a:ext>
            </a:extLst>
          </p:cNvPr>
          <p:cNvSpPr txBox="1"/>
          <p:nvPr/>
        </p:nvSpPr>
        <p:spPr>
          <a:xfrm>
            <a:off x="437818" y="3351920"/>
            <a:ext cx="4896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>
                <a:latin typeface="Avenir Next" panose="020B0503020202020204" pitchFamily="34" charset="0"/>
              </a:rPr>
              <a:t>Look </a:t>
            </a:r>
            <a:r>
              <a:rPr lang="de-DE" dirty="0" err="1">
                <a:latin typeface="Avenir Next" panose="020B0503020202020204" pitchFamily="34" charset="0"/>
              </a:rPr>
              <a:t>roughly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for</a:t>
            </a:r>
            <a:r>
              <a:rPr lang="de-DE" dirty="0">
                <a:latin typeface="Avenir Next" panose="020B0503020202020204" pitchFamily="34" charset="0"/>
              </a:rPr>
              <a:t> a </a:t>
            </a:r>
            <a:r>
              <a:rPr lang="de-DE" dirty="0" err="1">
                <a:latin typeface="Avenir Next" panose="020B0503020202020204" pitchFamily="34" charset="0"/>
              </a:rPr>
              <a:t>sign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change</a:t>
            </a:r>
            <a:endParaRPr lang="de-DE" dirty="0">
              <a:latin typeface="Avenir Next" panose="020B0503020202020204" pitchFamily="34" charset="0"/>
            </a:endParaRPr>
          </a:p>
          <a:p>
            <a:pPr marL="342900" indent="-342900">
              <a:buAutoNum type="arabicPeriod"/>
            </a:pPr>
            <a:r>
              <a:rPr lang="de-DE" dirty="0" err="1">
                <a:latin typeface="Avenir Next" panose="020B0503020202020204" pitchFamily="34" charset="0"/>
              </a:rPr>
              <a:t>Use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the</a:t>
            </a:r>
            <a:r>
              <a:rPr lang="de-DE" dirty="0">
                <a:latin typeface="Avenir Next" panose="020B0503020202020204" pitchFamily="34" charset="0"/>
              </a:rPr>
              <a:t> Newton-</a:t>
            </a:r>
            <a:r>
              <a:rPr lang="de-DE" dirty="0" err="1">
                <a:latin typeface="Avenir Next" panose="020B0503020202020204" pitchFamily="34" charset="0"/>
              </a:rPr>
              <a:t>Algorithm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look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for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the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zero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poins</a:t>
            </a:r>
            <a:endParaRPr lang="de-DE" dirty="0">
              <a:latin typeface="Avenir Next" panose="020B0503020202020204" pitchFamily="34" charset="0"/>
            </a:endParaRPr>
          </a:p>
          <a:p>
            <a:pPr marL="342900" indent="-342900">
              <a:buAutoNum type="arabicPeriod"/>
            </a:pPr>
            <a:r>
              <a:rPr lang="de-DE" dirty="0" err="1">
                <a:latin typeface="Avenir Next" panose="020B0503020202020204" pitchFamily="34" charset="0"/>
              </a:rPr>
              <a:t>Let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the</a:t>
            </a:r>
            <a:r>
              <a:rPr lang="de-DE" dirty="0">
                <a:latin typeface="Avenir Next" panose="020B0503020202020204" pitchFamily="34" charset="0"/>
              </a:rPr>
              <a:t> Computer do ist </a:t>
            </a:r>
            <a:r>
              <a:rPr lang="de-DE" dirty="0" err="1">
                <a:latin typeface="Avenir Next" panose="020B0503020202020204" pitchFamily="34" charset="0"/>
              </a:rPr>
              <a:t>magic</a:t>
            </a:r>
            <a:endParaRPr lang="de-DE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87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521</Words>
  <Application>Microsoft Macintosh PowerPoint</Application>
  <PresentationFormat>Widescreen</PresentationFormat>
  <Paragraphs>106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Next</vt:lpstr>
      <vt:lpstr>Avenir Next Medium</vt:lpstr>
      <vt:lpstr>Calibri</vt:lpstr>
      <vt:lpstr>Calibri Light</vt:lpstr>
      <vt:lpstr>Cambria Math</vt:lpstr>
      <vt:lpstr>Office Theme</vt:lpstr>
      <vt:lpstr> Stability Analysis of Rainforest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Ruben Nitsche</dc:creator>
  <cp:lastModifiedBy>Ruben Nitsche</cp:lastModifiedBy>
  <cp:revision>29</cp:revision>
  <dcterms:created xsi:type="dcterms:W3CDTF">2018-02-05T15:08:57Z</dcterms:created>
  <dcterms:modified xsi:type="dcterms:W3CDTF">2018-02-12T16:37:09Z</dcterms:modified>
</cp:coreProperties>
</file>